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comments/comment1.xml" ContentType="application/vnd.openxmlformats-officedocument.presentationml.comments+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57" r:id="rId3"/>
    <p:sldId id="258" r:id="rId4"/>
    <p:sldId id="262" r:id="rId5"/>
    <p:sldId id="341" r:id="rId6"/>
    <p:sldId id="384" r:id="rId7"/>
    <p:sldId id="385" r:id="rId8"/>
    <p:sldId id="386" r:id="rId9"/>
    <p:sldId id="388" r:id="rId10"/>
    <p:sldId id="299" r:id="rId11"/>
    <p:sldId id="387" r:id="rId12"/>
    <p:sldId id="389" r:id="rId13"/>
    <p:sldId id="390" r:id="rId14"/>
    <p:sldId id="391" r:id="rId15"/>
    <p:sldId id="334" r:id="rId16"/>
    <p:sldId id="392" r:id="rId17"/>
    <p:sldId id="393" r:id="rId18"/>
    <p:sldId id="394" r:id="rId19"/>
    <p:sldId id="395" r:id="rId20"/>
    <p:sldId id="397" r:id="rId21"/>
    <p:sldId id="396" r:id="rId22"/>
    <p:sldId id="398" r:id="rId23"/>
    <p:sldId id="399" r:id="rId24"/>
    <p:sldId id="400" r:id="rId25"/>
    <p:sldId id="401" r:id="rId26"/>
    <p:sldId id="402" r:id="rId27"/>
    <p:sldId id="404" r:id="rId28"/>
    <p:sldId id="403" r:id="rId29"/>
    <p:sldId id="405" r:id="rId30"/>
    <p:sldId id="406" r:id="rId31"/>
    <p:sldId id="407" r:id="rId32"/>
    <p:sldId id="408" r:id="rId33"/>
    <p:sldId id="409" r:id="rId34"/>
    <p:sldId id="410" r:id="rId35"/>
    <p:sldId id="344" r:id="rId36"/>
    <p:sldId id="374" r:id="rId37"/>
    <p:sldId id="375" r:id="rId38"/>
    <p:sldId id="376" r:id="rId39"/>
    <p:sldId id="377" r:id="rId40"/>
    <p:sldId id="378" r:id="rId41"/>
    <p:sldId id="379" r:id="rId42"/>
    <p:sldId id="373" r:id="rId43"/>
    <p:sldId id="380" r:id="rId44"/>
    <p:sldId id="381" r:id="rId45"/>
    <p:sldId id="382" r:id="rId46"/>
    <p:sldId id="383" r:id="rId47"/>
    <p:sldId id="370" r:id="rId48"/>
    <p:sldId id="372"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 耕" initials="田" lastIdx="1" clrIdx="0">
    <p:extLst>
      <p:ext uri="{19B8F6BF-5375-455C-9EA6-DF929625EA0E}">
        <p15:presenceInfo xmlns:p15="http://schemas.microsoft.com/office/powerpoint/2012/main" userId="838e9fb6e33be139" providerId="Windows Live"/>
      </p:ext>
    </p:extLst>
  </p:cmAuthor>
  <p:cmAuthor id="2" name="浩博 李" initials="浩李" lastIdx="2" clrIdx="1">
    <p:extLst>
      <p:ext uri="{19B8F6BF-5375-455C-9EA6-DF929625EA0E}">
        <p15:presenceInfo xmlns:p15="http://schemas.microsoft.com/office/powerpoint/2012/main" userId="71c29ba1b6f595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E0DD"/>
    <a:srgbClr val="71BAB6"/>
    <a:srgbClr val="438B85"/>
    <a:srgbClr val="FFE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86" d="100"/>
          <a:sy n="86" d="100"/>
        </p:scale>
        <p:origin x="5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5-01T23:17:18.412" idx="1">
    <p:pos x="10" y="10"/>
    <p:text/>
    <p:extLst>
      <p:ext uri="{C676402C-5697-4E1C-873F-D02D1690AC5C}">
        <p15:threadingInfo xmlns:p15="http://schemas.microsoft.com/office/powerpoint/2012/main" timeZoneBias="-480"/>
      </p:ext>
    </p:extLst>
  </p:cm>
  <p:cm authorId="2" dt="2022-05-01T23:17:31.306" idx="2">
    <p:pos x="146" y="146"/>
    <p:text>词嵌入可将词的特征映射到较低的维度，比如用200维特征描述词库中所有的词，使用模型参数更少，训练更快。</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2022-05-02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63005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7113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59931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11</a:t>
            </a:fld>
            <a:endParaRPr lang="zh-CN" altLang="en-US"/>
          </a:p>
        </p:txBody>
      </p:sp>
    </p:spTree>
    <p:extLst>
      <p:ext uri="{BB962C8B-B14F-4D97-AF65-F5344CB8AC3E}">
        <p14:creationId xmlns:p14="http://schemas.microsoft.com/office/powerpoint/2010/main" val="1066250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12</a:t>
            </a:fld>
            <a:endParaRPr lang="zh-CN" altLang="en-US"/>
          </a:p>
        </p:txBody>
      </p:sp>
    </p:spTree>
    <p:extLst>
      <p:ext uri="{BB962C8B-B14F-4D97-AF65-F5344CB8AC3E}">
        <p14:creationId xmlns:p14="http://schemas.microsoft.com/office/powerpoint/2010/main" val="1080991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13</a:t>
            </a:fld>
            <a:endParaRPr lang="zh-CN" altLang="en-US"/>
          </a:p>
        </p:txBody>
      </p:sp>
    </p:spTree>
    <p:extLst>
      <p:ext uri="{BB962C8B-B14F-4D97-AF65-F5344CB8AC3E}">
        <p14:creationId xmlns:p14="http://schemas.microsoft.com/office/powerpoint/2010/main" val="225346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14</a:t>
            </a:fld>
            <a:endParaRPr lang="zh-CN" altLang="en-US"/>
          </a:p>
        </p:txBody>
      </p:sp>
    </p:spTree>
    <p:extLst>
      <p:ext uri="{BB962C8B-B14F-4D97-AF65-F5344CB8AC3E}">
        <p14:creationId xmlns:p14="http://schemas.microsoft.com/office/powerpoint/2010/main" val="1121169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97098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16</a:t>
            </a:fld>
            <a:endParaRPr lang="zh-CN" altLang="en-US"/>
          </a:p>
        </p:txBody>
      </p:sp>
    </p:spTree>
    <p:extLst>
      <p:ext uri="{BB962C8B-B14F-4D97-AF65-F5344CB8AC3E}">
        <p14:creationId xmlns:p14="http://schemas.microsoft.com/office/powerpoint/2010/main" val="2159846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17</a:t>
            </a:fld>
            <a:endParaRPr lang="zh-CN" altLang="en-US"/>
          </a:p>
        </p:txBody>
      </p:sp>
    </p:spTree>
    <p:extLst>
      <p:ext uri="{BB962C8B-B14F-4D97-AF65-F5344CB8AC3E}">
        <p14:creationId xmlns:p14="http://schemas.microsoft.com/office/powerpoint/2010/main" val="3026972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18</a:t>
            </a:fld>
            <a:endParaRPr lang="zh-CN" altLang="en-US"/>
          </a:p>
        </p:txBody>
      </p:sp>
    </p:spTree>
    <p:extLst>
      <p:ext uri="{BB962C8B-B14F-4D97-AF65-F5344CB8AC3E}">
        <p14:creationId xmlns:p14="http://schemas.microsoft.com/office/powerpoint/2010/main" val="311786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19</a:t>
            </a:fld>
            <a:endParaRPr lang="zh-CN" altLang="en-US"/>
          </a:p>
        </p:txBody>
      </p:sp>
    </p:spTree>
    <p:extLst>
      <p:ext uri="{BB962C8B-B14F-4D97-AF65-F5344CB8AC3E}">
        <p14:creationId xmlns:p14="http://schemas.microsoft.com/office/powerpoint/2010/main" val="90865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4631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20</a:t>
            </a:fld>
            <a:endParaRPr lang="zh-CN" altLang="en-US"/>
          </a:p>
        </p:txBody>
      </p:sp>
    </p:spTree>
    <p:extLst>
      <p:ext uri="{BB962C8B-B14F-4D97-AF65-F5344CB8AC3E}">
        <p14:creationId xmlns:p14="http://schemas.microsoft.com/office/powerpoint/2010/main" val="1352402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21</a:t>
            </a:fld>
            <a:endParaRPr lang="zh-CN" altLang="en-US"/>
          </a:p>
        </p:txBody>
      </p:sp>
    </p:spTree>
    <p:extLst>
      <p:ext uri="{BB962C8B-B14F-4D97-AF65-F5344CB8AC3E}">
        <p14:creationId xmlns:p14="http://schemas.microsoft.com/office/powerpoint/2010/main" val="301605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22</a:t>
            </a:fld>
            <a:endParaRPr lang="zh-CN" altLang="en-US"/>
          </a:p>
        </p:txBody>
      </p:sp>
    </p:spTree>
    <p:extLst>
      <p:ext uri="{BB962C8B-B14F-4D97-AF65-F5344CB8AC3E}">
        <p14:creationId xmlns:p14="http://schemas.microsoft.com/office/powerpoint/2010/main" val="190297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23</a:t>
            </a:fld>
            <a:endParaRPr lang="zh-CN" altLang="en-US"/>
          </a:p>
        </p:txBody>
      </p:sp>
    </p:spTree>
    <p:extLst>
      <p:ext uri="{BB962C8B-B14F-4D97-AF65-F5344CB8AC3E}">
        <p14:creationId xmlns:p14="http://schemas.microsoft.com/office/powerpoint/2010/main" val="279945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24</a:t>
            </a:fld>
            <a:endParaRPr lang="zh-CN" altLang="en-US"/>
          </a:p>
        </p:txBody>
      </p:sp>
    </p:spTree>
    <p:extLst>
      <p:ext uri="{BB962C8B-B14F-4D97-AF65-F5344CB8AC3E}">
        <p14:creationId xmlns:p14="http://schemas.microsoft.com/office/powerpoint/2010/main" val="2789372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25</a:t>
            </a:fld>
            <a:endParaRPr lang="zh-CN" altLang="en-US"/>
          </a:p>
        </p:txBody>
      </p:sp>
    </p:spTree>
    <p:extLst>
      <p:ext uri="{BB962C8B-B14F-4D97-AF65-F5344CB8AC3E}">
        <p14:creationId xmlns:p14="http://schemas.microsoft.com/office/powerpoint/2010/main" val="364830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26</a:t>
            </a:fld>
            <a:endParaRPr lang="zh-CN" altLang="en-US"/>
          </a:p>
        </p:txBody>
      </p:sp>
    </p:spTree>
    <p:extLst>
      <p:ext uri="{BB962C8B-B14F-4D97-AF65-F5344CB8AC3E}">
        <p14:creationId xmlns:p14="http://schemas.microsoft.com/office/powerpoint/2010/main" val="3696212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27</a:t>
            </a:fld>
            <a:endParaRPr lang="zh-CN" altLang="en-US"/>
          </a:p>
        </p:txBody>
      </p:sp>
    </p:spTree>
    <p:extLst>
      <p:ext uri="{BB962C8B-B14F-4D97-AF65-F5344CB8AC3E}">
        <p14:creationId xmlns:p14="http://schemas.microsoft.com/office/powerpoint/2010/main" val="3445383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28</a:t>
            </a:fld>
            <a:endParaRPr lang="zh-CN" altLang="en-US"/>
          </a:p>
        </p:txBody>
      </p:sp>
    </p:spTree>
    <p:extLst>
      <p:ext uri="{BB962C8B-B14F-4D97-AF65-F5344CB8AC3E}">
        <p14:creationId xmlns:p14="http://schemas.microsoft.com/office/powerpoint/2010/main" val="1961480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29</a:t>
            </a:fld>
            <a:endParaRPr lang="zh-CN" altLang="en-US"/>
          </a:p>
        </p:txBody>
      </p:sp>
    </p:spTree>
    <p:extLst>
      <p:ext uri="{BB962C8B-B14F-4D97-AF65-F5344CB8AC3E}">
        <p14:creationId xmlns:p14="http://schemas.microsoft.com/office/powerpoint/2010/main" val="165086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994973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30</a:t>
            </a:fld>
            <a:endParaRPr lang="zh-CN" altLang="en-US"/>
          </a:p>
        </p:txBody>
      </p:sp>
    </p:spTree>
    <p:extLst>
      <p:ext uri="{BB962C8B-B14F-4D97-AF65-F5344CB8AC3E}">
        <p14:creationId xmlns:p14="http://schemas.microsoft.com/office/powerpoint/2010/main" val="1120670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31</a:t>
            </a:fld>
            <a:endParaRPr lang="zh-CN" altLang="en-US"/>
          </a:p>
        </p:txBody>
      </p:sp>
    </p:spTree>
    <p:extLst>
      <p:ext uri="{BB962C8B-B14F-4D97-AF65-F5344CB8AC3E}">
        <p14:creationId xmlns:p14="http://schemas.microsoft.com/office/powerpoint/2010/main" val="2244280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32</a:t>
            </a:fld>
            <a:endParaRPr lang="zh-CN" altLang="en-US"/>
          </a:p>
        </p:txBody>
      </p:sp>
    </p:spTree>
    <p:extLst>
      <p:ext uri="{BB962C8B-B14F-4D97-AF65-F5344CB8AC3E}">
        <p14:creationId xmlns:p14="http://schemas.microsoft.com/office/powerpoint/2010/main" val="233175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33</a:t>
            </a:fld>
            <a:endParaRPr lang="zh-CN" altLang="en-US"/>
          </a:p>
        </p:txBody>
      </p:sp>
    </p:spTree>
    <p:extLst>
      <p:ext uri="{BB962C8B-B14F-4D97-AF65-F5344CB8AC3E}">
        <p14:creationId xmlns:p14="http://schemas.microsoft.com/office/powerpoint/2010/main" val="1279488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34</a:t>
            </a:fld>
            <a:endParaRPr lang="zh-CN" altLang="en-US"/>
          </a:p>
        </p:txBody>
      </p:sp>
    </p:spTree>
    <p:extLst>
      <p:ext uri="{BB962C8B-B14F-4D97-AF65-F5344CB8AC3E}">
        <p14:creationId xmlns:p14="http://schemas.microsoft.com/office/powerpoint/2010/main" val="1846607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35</a:t>
            </a:fld>
            <a:endParaRPr lang="zh-CN" altLang="en-US"/>
          </a:p>
        </p:txBody>
      </p:sp>
    </p:spTree>
    <p:extLst>
      <p:ext uri="{BB962C8B-B14F-4D97-AF65-F5344CB8AC3E}">
        <p14:creationId xmlns:p14="http://schemas.microsoft.com/office/powerpoint/2010/main" val="3626684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36</a:t>
            </a:fld>
            <a:endParaRPr lang="zh-CN" altLang="en-US"/>
          </a:p>
        </p:txBody>
      </p:sp>
    </p:spTree>
    <p:extLst>
      <p:ext uri="{BB962C8B-B14F-4D97-AF65-F5344CB8AC3E}">
        <p14:creationId xmlns:p14="http://schemas.microsoft.com/office/powerpoint/2010/main" val="395492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37</a:t>
            </a:fld>
            <a:endParaRPr lang="zh-CN" altLang="en-US"/>
          </a:p>
        </p:txBody>
      </p:sp>
    </p:spTree>
    <p:extLst>
      <p:ext uri="{BB962C8B-B14F-4D97-AF65-F5344CB8AC3E}">
        <p14:creationId xmlns:p14="http://schemas.microsoft.com/office/powerpoint/2010/main" val="2038012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38</a:t>
            </a:fld>
            <a:endParaRPr lang="zh-CN" altLang="en-US"/>
          </a:p>
        </p:txBody>
      </p:sp>
    </p:spTree>
    <p:extLst>
      <p:ext uri="{BB962C8B-B14F-4D97-AF65-F5344CB8AC3E}">
        <p14:creationId xmlns:p14="http://schemas.microsoft.com/office/powerpoint/2010/main" val="626141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39</a:t>
            </a:fld>
            <a:endParaRPr lang="zh-CN" altLang="en-US"/>
          </a:p>
        </p:txBody>
      </p:sp>
    </p:spTree>
    <p:extLst>
      <p:ext uri="{BB962C8B-B14F-4D97-AF65-F5344CB8AC3E}">
        <p14:creationId xmlns:p14="http://schemas.microsoft.com/office/powerpoint/2010/main" val="362668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4</a:t>
            </a:fld>
            <a:endParaRPr lang="zh-CN" altLang="en-US"/>
          </a:p>
        </p:txBody>
      </p:sp>
    </p:spTree>
    <p:extLst>
      <p:ext uri="{BB962C8B-B14F-4D97-AF65-F5344CB8AC3E}">
        <p14:creationId xmlns:p14="http://schemas.microsoft.com/office/powerpoint/2010/main" val="3016378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40</a:t>
            </a:fld>
            <a:endParaRPr lang="zh-CN" altLang="en-US"/>
          </a:p>
        </p:txBody>
      </p:sp>
    </p:spTree>
    <p:extLst>
      <p:ext uri="{BB962C8B-B14F-4D97-AF65-F5344CB8AC3E}">
        <p14:creationId xmlns:p14="http://schemas.microsoft.com/office/powerpoint/2010/main" val="4013813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42</a:t>
            </a:fld>
            <a:endParaRPr lang="zh-CN" altLang="en-US"/>
          </a:p>
        </p:txBody>
      </p:sp>
    </p:spTree>
    <p:extLst>
      <p:ext uri="{BB962C8B-B14F-4D97-AF65-F5344CB8AC3E}">
        <p14:creationId xmlns:p14="http://schemas.microsoft.com/office/powerpoint/2010/main" val="1623393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43</a:t>
            </a:fld>
            <a:endParaRPr lang="zh-CN" altLang="en-US"/>
          </a:p>
        </p:txBody>
      </p:sp>
    </p:spTree>
    <p:extLst>
      <p:ext uri="{BB962C8B-B14F-4D97-AF65-F5344CB8AC3E}">
        <p14:creationId xmlns:p14="http://schemas.microsoft.com/office/powerpoint/2010/main" val="36266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46</a:t>
            </a:fld>
            <a:endParaRPr lang="zh-CN" altLang="en-US"/>
          </a:p>
        </p:txBody>
      </p:sp>
    </p:spTree>
    <p:extLst>
      <p:ext uri="{BB962C8B-B14F-4D97-AF65-F5344CB8AC3E}">
        <p14:creationId xmlns:p14="http://schemas.microsoft.com/office/powerpoint/2010/main" val="71160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5</a:t>
            </a:fld>
            <a:endParaRPr lang="zh-CN" altLang="en-US"/>
          </a:p>
        </p:txBody>
      </p:sp>
    </p:spTree>
    <p:extLst>
      <p:ext uri="{BB962C8B-B14F-4D97-AF65-F5344CB8AC3E}">
        <p14:creationId xmlns:p14="http://schemas.microsoft.com/office/powerpoint/2010/main" val="399727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6</a:t>
            </a:fld>
            <a:endParaRPr lang="zh-CN" altLang="en-US"/>
          </a:p>
        </p:txBody>
      </p:sp>
    </p:spTree>
    <p:extLst>
      <p:ext uri="{BB962C8B-B14F-4D97-AF65-F5344CB8AC3E}">
        <p14:creationId xmlns:p14="http://schemas.microsoft.com/office/powerpoint/2010/main" val="419582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7</a:t>
            </a:fld>
            <a:endParaRPr lang="zh-CN" altLang="en-US"/>
          </a:p>
        </p:txBody>
      </p:sp>
    </p:spTree>
    <p:extLst>
      <p:ext uri="{BB962C8B-B14F-4D97-AF65-F5344CB8AC3E}">
        <p14:creationId xmlns:p14="http://schemas.microsoft.com/office/powerpoint/2010/main" val="1507438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8</a:t>
            </a:fld>
            <a:endParaRPr lang="zh-CN" altLang="en-US"/>
          </a:p>
        </p:txBody>
      </p:sp>
    </p:spTree>
    <p:extLst>
      <p:ext uri="{BB962C8B-B14F-4D97-AF65-F5344CB8AC3E}">
        <p14:creationId xmlns:p14="http://schemas.microsoft.com/office/powerpoint/2010/main" val="1259556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AEDEF2-E75B-4363-87C8-8DC931DAF6C7}" type="slidenum">
              <a:rPr lang="zh-CN" altLang="en-US" smtClean="0"/>
              <a:t>9</a:t>
            </a:fld>
            <a:endParaRPr lang="zh-CN" altLang="en-US"/>
          </a:p>
        </p:txBody>
      </p:sp>
    </p:spTree>
    <p:extLst>
      <p:ext uri="{BB962C8B-B14F-4D97-AF65-F5344CB8AC3E}">
        <p14:creationId xmlns:p14="http://schemas.microsoft.com/office/powerpoint/2010/main" val="3103284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56814E0-D4F7-4D99-8874-4752221B3756}" type="datetimeFigureOut">
              <a:rPr lang="zh-CN" altLang="en-US" smtClean="0"/>
              <a:t>2022-05-02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F36973-C813-441D-980C-4A1E4C7C612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6814E0-D4F7-4D99-8874-4752221B3756}" type="datetimeFigureOut">
              <a:rPr lang="zh-CN" altLang="en-US" smtClean="0"/>
              <a:t>2022-05-02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F36973-C813-441D-980C-4A1E4C7C612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6814E0-D4F7-4D99-8874-4752221B3756}" type="datetimeFigureOut">
              <a:rPr lang="zh-CN" altLang="en-US" smtClean="0"/>
              <a:t>2022-05-02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F36973-C813-441D-980C-4A1E4C7C612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80000" t="6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814E0-D4F7-4D99-8874-4752221B3756}" type="datetimeFigureOut">
              <a:rPr lang="zh-CN" altLang="en-US" smtClean="0"/>
              <a:t>2022-05-02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36973-C813-441D-980C-4A1E4C7C612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4.xml"/><Relationship Id="rId5" Type="http://schemas.openxmlformats.org/officeDocument/2006/relationships/comments" Target="../comments/commen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4.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40.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083349-F7D6-4A0D-A65F-426389DF258E}"/>
              </a:ext>
            </a:extLst>
          </p:cNvPr>
          <p:cNvSpPr txBox="1"/>
          <p:nvPr/>
        </p:nvSpPr>
        <p:spPr>
          <a:xfrm>
            <a:off x="6267634" y="5015572"/>
            <a:ext cx="3505200" cy="1323439"/>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11810112    JIANG Runzhi</a:t>
            </a:r>
          </a:p>
          <a:p>
            <a:r>
              <a:rPr lang="en-US" altLang="zh-CN" sz="2000" dirty="0">
                <a:latin typeface="Times New Roman" panose="02020603050405020304" pitchFamily="18" charset="0"/>
                <a:cs typeface="Times New Roman" panose="02020603050405020304" pitchFamily="18" charset="0"/>
              </a:rPr>
              <a:t>11910117    LI </a:t>
            </a:r>
            <a:r>
              <a:rPr lang="en-US" altLang="zh-CN" sz="2000" dirty="0" err="1">
                <a:latin typeface="Times New Roman" panose="02020603050405020304" pitchFamily="18" charset="0"/>
                <a:cs typeface="Times New Roman" panose="02020603050405020304" pitchFamily="18" charset="0"/>
              </a:rPr>
              <a:t>Haobo</a:t>
            </a:r>
            <a:endParaRPr lang="en-US" altLang="zh-CN" sz="20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Instructor:   Dr. James</a:t>
            </a:r>
            <a:endParaRPr lang="zh-CN" altLang="en-US" sz="20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B6600A0A-81CD-4627-8B3C-7736C6900CFF}"/>
              </a:ext>
            </a:extLst>
          </p:cNvPr>
          <p:cNvSpPr txBox="1"/>
          <p:nvPr/>
        </p:nvSpPr>
        <p:spPr>
          <a:xfrm>
            <a:off x="452762" y="965265"/>
            <a:ext cx="11079331" cy="1754326"/>
          </a:xfrm>
          <a:prstGeom prst="rect">
            <a:avLst/>
          </a:prstGeom>
          <a:noFill/>
        </p:spPr>
        <p:txBody>
          <a:bodyPr wrap="square" rtlCol="0">
            <a:spAutoFit/>
          </a:bodyPr>
          <a:lstStyle/>
          <a:p>
            <a:r>
              <a:rPr lang="en-US" altLang="zh-CN" sz="5400" dirty="0">
                <a:latin typeface="Times New Roman" panose="02020603050405020304" pitchFamily="18" charset="0"/>
                <a:cs typeface="Times New Roman" panose="02020603050405020304" pitchFamily="18" charset="0"/>
              </a:rPr>
              <a:t>Comparative Sentiment Analysis of Mainstream Social Platforms</a:t>
            </a:r>
            <a:endParaRPr lang="zh-CN" altLang="zh-CN" sz="5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4EB988FC-9021-4725-BDF5-B796277C1FB7}"/>
              </a:ext>
            </a:extLst>
          </p:cNvPr>
          <p:cNvCxnSpPr/>
          <p:nvPr/>
        </p:nvCxnSpPr>
        <p:spPr>
          <a:xfrm flipV="1">
            <a:off x="4610928" y="3274677"/>
            <a:ext cx="2970144" cy="22201"/>
          </a:xfrm>
          <a:prstGeom prst="line">
            <a:avLst/>
          </a:prstGeom>
          <a:ln w="3175">
            <a:solidFill>
              <a:schemeClr val="tx1">
                <a:lumMod val="75000"/>
                <a:lumOff val="25000"/>
              </a:schemeClr>
            </a:solidFill>
          </a:ln>
          <a:effectLst>
            <a:outerShdw dist="50800" algn="l" rotWithShape="0">
              <a:srgbClr val="438B85"/>
            </a:outerShdw>
          </a:effectLst>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D54A137-B7DF-4647-8475-D5036AA0A1A9}"/>
              </a:ext>
            </a:extLst>
          </p:cNvPr>
          <p:cNvSpPr txBox="1"/>
          <p:nvPr/>
        </p:nvSpPr>
        <p:spPr>
          <a:xfrm>
            <a:off x="3045041" y="3429000"/>
            <a:ext cx="6428124"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Defects of the Last Scheme </a:t>
            </a:r>
            <a:endParaRPr lang="zh-CN" altLang="en-US" sz="44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6440187-C877-438D-AE43-7EEB00EFEC4D}"/>
              </a:ext>
            </a:extLst>
          </p:cNvPr>
          <p:cNvSpPr txBox="1"/>
          <p:nvPr/>
        </p:nvSpPr>
        <p:spPr>
          <a:xfrm>
            <a:off x="5755875" y="1638956"/>
            <a:ext cx="981075" cy="1569660"/>
          </a:xfrm>
          <a:prstGeom prst="rect">
            <a:avLst/>
          </a:prstGeom>
          <a:noFill/>
        </p:spPr>
        <p:txBody>
          <a:bodyPr wrap="square" rtlCol="0">
            <a:spAutoFit/>
          </a:bodyPr>
          <a:lstStyle/>
          <a:p>
            <a:r>
              <a:rPr lang="en-US" altLang="zh-CN" sz="9600" dirty="0">
                <a:latin typeface="Times New Roman" panose="02020603050405020304" pitchFamily="18" charset="0"/>
                <a:cs typeface="Times New Roman" panose="02020603050405020304" pitchFamily="18" charset="0"/>
              </a:rPr>
              <a:t>2</a:t>
            </a:r>
            <a:endParaRPr lang="zh-CN" alt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6820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Few Platforms</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91597" y="1954600"/>
            <a:ext cx="11527195" cy="2062103"/>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Only three platforms included: </a:t>
            </a:r>
            <a:r>
              <a:rPr lang="en-US" altLang="zh-CN" sz="3200" dirty="0" err="1">
                <a:latin typeface="Times New Roman" panose="02020603050405020304" pitchFamily="18" charset="0"/>
                <a:cs typeface="Times New Roman" panose="02020603050405020304" pitchFamily="18" charset="0"/>
              </a:rPr>
              <a:t>Zhihu</a:t>
            </a:r>
            <a:r>
              <a:rPr lang="en-US" altLang="zh-CN" sz="3200" dirty="0">
                <a:latin typeface="Times New Roman" panose="02020603050405020304" pitchFamily="18" charset="0"/>
                <a:cs typeface="Times New Roman" panose="02020603050405020304" pitchFamily="18" charset="0"/>
              </a:rPr>
              <a:t>, Weibo, and </a:t>
            </a:r>
            <a:r>
              <a:rPr lang="en-US" altLang="zh-CN" sz="3200" dirty="0" err="1">
                <a:latin typeface="Times New Roman" panose="02020603050405020304" pitchFamily="18" charset="0"/>
                <a:cs typeface="Times New Roman" panose="02020603050405020304" pitchFamily="18" charset="0"/>
              </a:rPr>
              <a:t>Bilibili</a:t>
            </a:r>
            <a:r>
              <a:rPr lang="en-US" altLang="zh-CN" sz="3200" dirty="0">
                <a:latin typeface="Times New Roman" panose="02020603050405020304" pitchFamily="18" charset="0"/>
                <a:cs typeface="Times New Roman" panose="02020603050405020304" pitchFamily="18" charset="0"/>
              </a:rPr>
              <a:t>. </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The more platforms there are, the more analytical materials they can provide to analyze how they differ from other platforms. </a:t>
            </a:r>
          </a:p>
        </p:txBody>
      </p:sp>
    </p:spTree>
    <p:extLst>
      <p:ext uri="{BB962C8B-B14F-4D97-AF65-F5344CB8AC3E}">
        <p14:creationId xmlns:p14="http://schemas.microsoft.com/office/powerpoint/2010/main" val="3999937088"/>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Ugly Word Clouds</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80609" y="1954600"/>
            <a:ext cx="11527195" cy="3046988"/>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The word cloud that was implemented last time was crude and ugly. </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Meanwhile, the definition of the word cloud image is very low.</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The word cloud needs to be beautified to make it more intuitive and beautiful.</a:t>
            </a:r>
          </a:p>
        </p:txBody>
      </p:sp>
    </p:spTree>
    <p:extLst>
      <p:ext uri="{BB962C8B-B14F-4D97-AF65-F5344CB8AC3E}">
        <p14:creationId xmlns:p14="http://schemas.microsoft.com/office/powerpoint/2010/main" val="931094162"/>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1562471" y="276666"/>
            <a:ext cx="9232776"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A Single and Fixed Topic</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415261" y="2101545"/>
            <a:ext cx="11527195" cy="1938992"/>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Last time, we fixed the topic of our comments, but different platforms tend to discuss different topics.</a:t>
            </a:r>
          </a:p>
          <a:p>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8259370"/>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Inadequate Emotion Analysis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415261" y="2101545"/>
            <a:ext cx="11527195" cy="2492990"/>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Only one library, </a:t>
            </a:r>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was used to analyze Chinese emotional tendencies. </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Its analysis results may not be comprehensive and accurate. </a:t>
            </a:r>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396775"/>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4EB988FC-9021-4725-BDF5-B796277C1FB7}"/>
              </a:ext>
            </a:extLst>
          </p:cNvPr>
          <p:cNvCxnSpPr/>
          <p:nvPr/>
        </p:nvCxnSpPr>
        <p:spPr>
          <a:xfrm flipV="1">
            <a:off x="4610928" y="3274677"/>
            <a:ext cx="2970144" cy="22201"/>
          </a:xfrm>
          <a:prstGeom prst="line">
            <a:avLst/>
          </a:prstGeom>
          <a:ln w="3175">
            <a:solidFill>
              <a:schemeClr val="tx1">
                <a:lumMod val="75000"/>
                <a:lumOff val="25000"/>
              </a:schemeClr>
            </a:solidFill>
          </a:ln>
          <a:effectLst>
            <a:outerShdw dist="50800" algn="l" rotWithShape="0">
              <a:srgbClr val="438B85"/>
            </a:outerShdw>
          </a:effectLst>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D54A137-B7DF-4647-8475-D5036AA0A1A9}"/>
              </a:ext>
            </a:extLst>
          </p:cNvPr>
          <p:cNvSpPr txBox="1"/>
          <p:nvPr/>
        </p:nvSpPr>
        <p:spPr>
          <a:xfrm>
            <a:off x="2627790" y="3553423"/>
            <a:ext cx="6818790"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Major Progress of the Project</a:t>
            </a:r>
          </a:p>
        </p:txBody>
      </p:sp>
      <p:sp>
        <p:nvSpPr>
          <p:cNvPr id="2" name="文本框 1">
            <a:extLst>
              <a:ext uri="{FF2B5EF4-FFF2-40B4-BE49-F238E27FC236}">
                <a16:creationId xmlns:a16="http://schemas.microsoft.com/office/drawing/2014/main" id="{A6440187-C877-438D-AE43-7EEB00EFEC4D}"/>
              </a:ext>
            </a:extLst>
          </p:cNvPr>
          <p:cNvSpPr txBox="1"/>
          <p:nvPr/>
        </p:nvSpPr>
        <p:spPr>
          <a:xfrm>
            <a:off x="5605462" y="1591210"/>
            <a:ext cx="981075" cy="1569660"/>
          </a:xfrm>
          <a:prstGeom prst="rect">
            <a:avLst/>
          </a:prstGeom>
          <a:noFill/>
        </p:spPr>
        <p:txBody>
          <a:bodyPr wrap="square" rtlCol="0">
            <a:spAutoFit/>
          </a:bodyPr>
          <a:lstStyle/>
          <a:p>
            <a:r>
              <a:rPr lang="en-US" altLang="zh-CN" sz="9600" dirty="0">
                <a:latin typeface="Times New Roman" panose="02020603050405020304" pitchFamily="18" charset="0"/>
                <a:cs typeface="Times New Roman" panose="02020603050405020304" pitchFamily="18" charset="0"/>
              </a:rPr>
              <a:t>3</a:t>
            </a:r>
            <a:endParaRPr lang="zh-CN" alt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713091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3662541"/>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Douban</a:t>
            </a:r>
            <a:r>
              <a:rPr lang="en-US" altLang="zh-CN" sz="2800" b="1" dirty="0">
                <a:solidFill>
                  <a:srgbClr val="333333"/>
                </a:solidFill>
                <a:effectLst/>
                <a:latin typeface="Consolas" panose="020B0609020204030204" pitchFamily="49" charset="0"/>
              </a:rPr>
              <a:t> Crawler</a:t>
            </a:r>
          </a:p>
          <a:p>
            <a:endParaRPr lang="en-US" altLang="zh-CN" sz="2800" b="0" dirty="0">
              <a:solidFill>
                <a:srgbClr val="333333"/>
              </a:solidFill>
              <a:effectLst/>
              <a:latin typeface="Consolas" panose="020B0609020204030204" pitchFamily="49" charset="0"/>
            </a:endParaRPr>
          </a:p>
          <a:p>
            <a:r>
              <a:rPr lang="en-US" altLang="zh-CN" sz="2800" dirty="0" err="1">
                <a:latin typeface="Times New Roman" panose="02020603050405020304" pitchFamily="18" charset="0"/>
                <a:cs typeface="Times New Roman" panose="02020603050405020304" pitchFamily="18" charset="0"/>
              </a:rPr>
              <a:t>Douban</a:t>
            </a:r>
            <a:r>
              <a:rPr lang="en-US" altLang="zh-CN" sz="2800" dirty="0">
                <a:latin typeface="Times New Roman" panose="02020603050405020304" pitchFamily="18" charset="0"/>
                <a:cs typeface="Times New Roman" panose="02020603050405020304" pitchFamily="18" charset="0"/>
              </a:rPr>
              <a:t> comments are obtained by analyzing HTML tags on web pages. </a:t>
            </a:r>
          </a:p>
          <a:p>
            <a:endParaRPr lang="en-US" altLang="zh-CN" sz="32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However, if crawl the web page directly, you cannot get the text you want. That’s because the content is encrypted. By adding parameters(cookies and some keys) to the creeper’s camouflage head, the problem will be solved.</a:t>
            </a:r>
            <a:br>
              <a:rPr lang="en-US" altLang="zh-CN" sz="3200" dirty="0">
                <a:latin typeface="Times New Roman" panose="02020603050405020304" pitchFamily="18" charset="0"/>
                <a:cs typeface="Times New Roman" panose="02020603050405020304" pitchFamily="18" charset="0"/>
              </a:rPr>
            </a:br>
            <a:endParaRPr lang="en-US" altLang="zh-C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857410"/>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2246769"/>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Because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is an app and there is no web version, and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has done a lot of encryption on its information, so it is very difficult to crawl.</a:t>
            </a:r>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34035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443397" y="1400191"/>
            <a:ext cx="11527195" cy="1815882"/>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 </a:t>
            </a:r>
            <a:r>
              <a:rPr lang="en-US" altLang="zh-CN" sz="2800" b="1" dirty="0">
                <a:solidFill>
                  <a:srgbClr val="333333"/>
                </a:solidFill>
                <a:latin typeface="Consolas" panose="020B0609020204030204" pitchFamily="49" charset="0"/>
              </a:rPr>
              <a:t>The First Method Attempt</a:t>
            </a:r>
          </a:p>
          <a:p>
            <a:endParaRPr lang="en-US" altLang="zh-CN" sz="2800" dirty="0">
              <a:latin typeface="Times New Roman" panose="02020603050405020304" pitchFamily="18" charset="0"/>
              <a:cs typeface="Times New Roman" panose="02020603050405020304" pitchFamily="18" charset="0"/>
            </a:endParaRPr>
          </a:p>
          <a:p>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299C6FE-58DC-3B3C-912D-919088EEA92D}"/>
              </a:ext>
            </a:extLst>
          </p:cNvPr>
          <p:cNvPicPr>
            <a:picLocks noChangeAspect="1"/>
          </p:cNvPicPr>
          <p:nvPr/>
        </p:nvPicPr>
        <p:blipFill>
          <a:blip r:embed="rId4"/>
          <a:stretch>
            <a:fillRect/>
          </a:stretch>
        </p:blipFill>
        <p:spPr>
          <a:xfrm>
            <a:off x="294870" y="2171956"/>
            <a:ext cx="2797161" cy="4672635"/>
          </a:xfrm>
          <a:prstGeom prst="rect">
            <a:avLst/>
          </a:prstGeom>
        </p:spPr>
      </p:pic>
      <p:pic>
        <p:nvPicPr>
          <p:cNvPr id="7" name="图片 6">
            <a:extLst>
              <a:ext uri="{FF2B5EF4-FFF2-40B4-BE49-F238E27FC236}">
                <a16:creationId xmlns:a16="http://schemas.microsoft.com/office/drawing/2014/main" id="{3DA2C139-6E72-F25C-B8A2-75F15C454B75}"/>
              </a:ext>
            </a:extLst>
          </p:cNvPr>
          <p:cNvPicPr>
            <a:picLocks noChangeAspect="1"/>
          </p:cNvPicPr>
          <p:nvPr/>
        </p:nvPicPr>
        <p:blipFill>
          <a:blip r:embed="rId5"/>
          <a:stretch>
            <a:fillRect/>
          </a:stretch>
        </p:blipFill>
        <p:spPr>
          <a:xfrm>
            <a:off x="3064176" y="3003413"/>
            <a:ext cx="5985005" cy="3286681"/>
          </a:xfrm>
          <a:prstGeom prst="rect">
            <a:avLst/>
          </a:prstGeom>
        </p:spPr>
      </p:pic>
      <p:pic>
        <p:nvPicPr>
          <p:cNvPr id="9" name="图片 8">
            <a:extLst>
              <a:ext uri="{FF2B5EF4-FFF2-40B4-BE49-F238E27FC236}">
                <a16:creationId xmlns:a16="http://schemas.microsoft.com/office/drawing/2014/main" id="{C2A650AB-12D6-74E7-BC06-7B398A9CEE5A}"/>
              </a:ext>
            </a:extLst>
          </p:cNvPr>
          <p:cNvPicPr>
            <a:picLocks noChangeAspect="1"/>
          </p:cNvPicPr>
          <p:nvPr/>
        </p:nvPicPr>
        <p:blipFill>
          <a:blip r:embed="rId6"/>
          <a:stretch>
            <a:fillRect/>
          </a:stretch>
        </p:blipFill>
        <p:spPr>
          <a:xfrm>
            <a:off x="7793000" y="3069862"/>
            <a:ext cx="4319773" cy="3772602"/>
          </a:xfrm>
          <a:prstGeom prst="rect">
            <a:avLst/>
          </a:prstGeom>
        </p:spPr>
      </p:pic>
    </p:spTree>
    <p:extLst>
      <p:ext uri="{BB962C8B-B14F-4D97-AF65-F5344CB8AC3E}">
        <p14:creationId xmlns:p14="http://schemas.microsoft.com/office/powerpoint/2010/main" val="315140200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815882"/>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r>
              <a:rPr lang="en-US" altLang="zh-CN" sz="2800" b="1" dirty="0">
                <a:solidFill>
                  <a:srgbClr val="333333"/>
                </a:solidFill>
                <a:latin typeface="Consolas" panose="020B0609020204030204" pitchFamily="49" charset="0"/>
              </a:rPr>
              <a:t>: The Second Method Attempt</a:t>
            </a:r>
          </a:p>
          <a:p>
            <a:endParaRPr lang="en-US" altLang="zh-CN" sz="2800" dirty="0">
              <a:latin typeface="Times New Roman" panose="02020603050405020304" pitchFamily="18" charset="0"/>
              <a:cs typeface="Times New Roman" panose="02020603050405020304" pitchFamily="18" charset="0"/>
            </a:endParaRPr>
          </a:p>
          <a:p>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5B26955-42E8-714B-3F9C-A2621C1A7D5E}"/>
              </a:ext>
            </a:extLst>
          </p:cNvPr>
          <p:cNvSpPr txBox="1"/>
          <p:nvPr/>
        </p:nvSpPr>
        <p:spPr>
          <a:xfrm>
            <a:off x="354971" y="2280938"/>
            <a:ext cx="9126245" cy="3539430"/>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Try copying the video link on phone and opening it on computer, because open in the computer side can check its HTML structure, and extract the comment information we need.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However,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has a lot of anti-crawler settings, and opening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links on the PC often </a:t>
            </a:r>
          </a:p>
          <a:p>
            <a:r>
              <a:rPr lang="en-US" altLang="zh-CN" sz="2800" dirty="0">
                <a:latin typeface="Times New Roman" panose="02020603050405020304" pitchFamily="18" charset="0"/>
                <a:cs typeface="Times New Roman" panose="02020603050405020304" pitchFamily="18" charset="0"/>
              </a:rPr>
              <a:t>requires authentication.</a:t>
            </a:r>
            <a:endParaRPr lang="zh-CN" altLang="en-US" sz="28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93D8668-CC2C-6402-2108-19BEC95D8F73}"/>
              </a:ext>
            </a:extLst>
          </p:cNvPr>
          <p:cNvPicPr>
            <a:picLocks noChangeAspect="1"/>
          </p:cNvPicPr>
          <p:nvPr/>
        </p:nvPicPr>
        <p:blipFill>
          <a:blip r:embed="rId4"/>
          <a:stretch>
            <a:fillRect/>
          </a:stretch>
        </p:blipFill>
        <p:spPr>
          <a:xfrm>
            <a:off x="8853234" y="1340453"/>
            <a:ext cx="3259887" cy="3308646"/>
          </a:xfrm>
          <a:prstGeom prst="rect">
            <a:avLst/>
          </a:prstGeom>
        </p:spPr>
      </p:pic>
    </p:spTree>
    <p:extLst>
      <p:ext uri="{BB962C8B-B14F-4D97-AF65-F5344CB8AC3E}">
        <p14:creationId xmlns:p14="http://schemas.microsoft.com/office/powerpoint/2010/main" val="397733684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64970" y="4940070"/>
            <a:ext cx="952959" cy="2882900"/>
          </a:xfrm>
          <a:prstGeom prst="rect">
            <a:avLst/>
          </a:prstGeom>
        </p:spPr>
      </p:pic>
      <p:sp>
        <p:nvSpPr>
          <p:cNvPr id="20" name="Shape 495">
            <a:extLst>
              <a:ext uri="{FF2B5EF4-FFF2-40B4-BE49-F238E27FC236}">
                <a16:creationId xmlns:a16="http://schemas.microsoft.com/office/drawing/2014/main" id="{56055593-CE7D-4285-A00C-368EB0CD1657}"/>
              </a:ext>
            </a:extLst>
          </p:cNvPr>
          <p:cNvSpPr/>
          <p:nvPr/>
        </p:nvSpPr>
        <p:spPr>
          <a:xfrm>
            <a:off x="6406868" y="4546078"/>
            <a:ext cx="2270763" cy="276997"/>
          </a:xfrm>
          <a:prstGeom prst="rect">
            <a:avLst/>
          </a:prstGeom>
          <a:noFill/>
          <a:ln w="12700" cap="flat">
            <a:noFill/>
            <a:miter lim="400000"/>
          </a:ln>
          <a:effectLst/>
        </p:spPr>
        <p:txBody>
          <a:bodyPr wrap="square" lIns="45719" tIns="45719" rIns="45719" bIns="45719" numCol="1" anchor="t">
            <a:spAutoFit/>
          </a:bodyPr>
          <a:lstStyle>
            <a:lvl1pPr algn="ctr">
              <a:defRPr sz="1200">
                <a:solidFill>
                  <a:srgbClr val="595959"/>
                </a:solidFill>
                <a:latin typeface="Source Sans Pro Light"/>
                <a:ea typeface="Source Sans Pro Light"/>
                <a:cs typeface="Source Sans Pro Light"/>
                <a:sym typeface="Source Sans Pro Light"/>
              </a:defRPr>
            </a:lvl1pPr>
          </a:lstStyle>
          <a:p>
            <a:pPr marL="0" marR="0" lvl="0" indent="0" algn="l" defTabSz="914400" rtl="0" eaLnBrk="1" fontAlgn="auto" latinLnBrk="0" hangingPunct="1">
              <a:lnSpc>
                <a:spcPct val="100000"/>
              </a:lnSpc>
              <a:spcBef>
                <a:spcPts val="0"/>
              </a:spcBef>
              <a:spcAft>
                <a:spcPts val="0"/>
              </a:spcAft>
              <a:buClrTx/>
              <a:buSzTx/>
              <a:buFontTx/>
              <a:buNone/>
              <a:defRPr sz="1800">
                <a:solidFill>
                  <a:srgbClr val="000000"/>
                </a:solidFill>
                <a:latin typeface="Calibri" panose="020F0502020204030204"/>
                <a:ea typeface="Calibri" panose="020F0502020204030204"/>
                <a:cs typeface="Calibri" panose="020F0502020204030204"/>
                <a:sym typeface="Calibri" panose="020F0502020204030204"/>
              </a:defRPr>
            </a:pPr>
            <a:endParaRPr kumimoji="0" sz="1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 name="文本框 1">
            <a:extLst>
              <a:ext uri="{FF2B5EF4-FFF2-40B4-BE49-F238E27FC236}">
                <a16:creationId xmlns:a16="http://schemas.microsoft.com/office/drawing/2014/main" id="{B5EA9881-2B26-44A8-984E-47D892EC06FA}"/>
              </a:ext>
            </a:extLst>
          </p:cNvPr>
          <p:cNvSpPr txBox="1"/>
          <p:nvPr/>
        </p:nvSpPr>
        <p:spPr>
          <a:xfrm>
            <a:off x="4133850" y="790575"/>
            <a:ext cx="3924300" cy="1015663"/>
          </a:xfrm>
          <a:prstGeom prst="rect">
            <a:avLst/>
          </a:prstGeom>
          <a:noFill/>
        </p:spPr>
        <p:txBody>
          <a:bodyPr wrap="square" rtlCol="0">
            <a:spAutoFit/>
          </a:bodyPr>
          <a:lstStyle/>
          <a:p>
            <a:r>
              <a:rPr lang="en-US" altLang="zh-CN" sz="6000" dirty="0">
                <a:latin typeface="Times New Roman" panose="02020603050405020304" pitchFamily="18" charset="0"/>
                <a:cs typeface="Times New Roman" panose="02020603050405020304" pitchFamily="18" charset="0"/>
              </a:rPr>
              <a:t>CONTENT</a:t>
            </a:r>
            <a:endParaRPr lang="zh-CN" altLang="en-US" sz="6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C939B5B-605D-48A5-AAEC-3E1FEAFB4E18}"/>
              </a:ext>
            </a:extLst>
          </p:cNvPr>
          <p:cNvSpPr txBox="1"/>
          <p:nvPr/>
        </p:nvSpPr>
        <p:spPr>
          <a:xfrm>
            <a:off x="542924" y="1950594"/>
            <a:ext cx="997711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01</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Retrospect</a:t>
            </a:r>
            <a:endParaRPr lang="zh-CN" altLang="en-US" sz="28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FC007220-15C6-4E13-8979-BA997F228F0D}"/>
              </a:ext>
            </a:extLst>
          </p:cNvPr>
          <p:cNvSpPr txBox="1"/>
          <p:nvPr/>
        </p:nvSpPr>
        <p:spPr>
          <a:xfrm>
            <a:off x="542916" y="2905780"/>
            <a:ext cx="8450158"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02</a:t>
            </a:r>
            <a:r>
              <a:rPr lang="zh-CN" altLang="en-US" sz="2800" dirty="0">
                <a:latin typeface="Times New Roman" panose="02020603050405020304" pitchFamily="18" charset="0"/>
                <a:cs typeface="Times New Roman" panose="02020603050405020304" pitchFamily="18" charset="0"/>
              </a:rPr>
              <a:t>、</a:t>
            </a:r>
            <a:r>
              <a:rPr lang="en-US" altLang="zh-CN" sz="2800" dirty="0"/>
              <a:t> </a:t>
            </a:r>
            <a:r>
              <a:rPr lang="en-US" altLang="zh-CN" sz="2800" dirty="0">
                <a:latin typeface="Times New Roman" panose="02020603050405020304" pitchFamily="18" charset="0"/>
                <a:cs typeface="Times New Roman" panose="02020603050405020304" pitchFamily="18" charset="0"/>
              </a:rPr>
              <a:t>Defects of the Last Scheme </a:t>
            </a:r>
            <a:endParaRPr lang="zh-CN" altLang="en-US" sz="28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FFE5104-F126-47D8-AE40-27800E07612C}"/>
              </a:ext>
            </a:extLst>
          </p:cNvPr>
          <p:cNvSpPr txBox="1"/>
          <p:nvPr/>
        </p:nvSpPr>
        <p:spPr>
          <a:xfrm>
            <a:off x="542916" y="3775051"/>
            <a:ext cx="555307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03</a:t>
            </a:r>
            <a:r>
              <a:rPr lang="zh-CN" altLang="en-US" sz="2800" dirty="0">
                <a:latin typeface="Times New Roman" panose="02020603050405020304" pitchFamily="18" charset="0"/>
                <a:cs typeface="Times New Roman" panose="02020603050405020304" pitchFamily="18" charset="0"/>
              </a:rPr>
              <a:t>、</a:t>
            </a:r>
            <a:r>
              <a:rPr lang="en-US" altLang="zh-CN" sz="2800" dirty="0"/>
              <a:t> </a:t>
            </a:r>
            <a:r>
              <a:rPr lang="en-US" altLang="zh-CN" sz="2800" dirty="0">
                <a:latin typeface="Times New Roman" panose="02020603050405020304" pitchFamily="18" charset="0"/>
                <a:cs typeface="Times New Roman" panose="02020603050405020304" pitchFamily="18" charset="0"/>
              </a:rPr>
              <a:t>Exploration and Progress </a:t>
            </a:r>
            <a:endParaRPr lang="zh-CN" altLang="en-US" sz="28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12D2C6E0-2468-45A5-87F2-B74D1CD9BC4E}"/>
              </a:ext>
            </a:extLst>
          </p:cNvPr>
          <p:cNvSpPr txBox="1"/>
          <p:nvPr/>
        </p:nvSpPr>
        <p:spPr>
          <a:xfrm>
            <a:off x="542915" y="4760410"/>
            <a:ext cx="5553075"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04</a:t>
            </a:r>
            <a:r>
              <a:rPr lang="zh-CN" altLang="en-US" sz="2800" dirty="0">
                <a:latin typeface="Times New Roman" panose="02020603050405020304" pitchFamily="18" charset="0"/>
                <a:cs typeface="Times New Roman" panose="02020603050405020304" pitchFamily="18" charset="0"/>
              </a:rPr>
              <a:t>、</a:t>
            </a:r>
            <a:r>
              <a:rPr lang="en-US" altLang="zh-CN" sz="2800" dirty="0"/>
              <a:t> </a:t>
            </a:r>
            <a:r>
              <a:rPr lang="en-US" altLang="zh-CN" sz="2800" dirty="0">
                <a:latin typeface="Times New Roman" panose="02020603050405020304" pitchFamily="18" charset="0"/>
                <a:cs typeface="Times New Roman" panose="02020603050405020304" pitchFamily="18" charset="0"/>
              </a:rPr>
              <a:t>Future</a:t>
            </a:r>
          </a:p>
          <a:p>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815882"/>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r>
              <a:rPr lang="en-US" altLang="zh-CN" sz="2800" b="1" dirty="0">
                <a:solidFill>
                  <a:srgbClr val="333333"/>
                </a:solidFill>
                <a:latin typeface="Consolas" panose="020B0609020204030204" pitchFamily="49" charset="0"/>
              </a:rPr>
              <a:t>: The Second Method Attempt</a:t>
            </a:r>
          </a:p>
          <a:p>
            <a:endParaRPr lang="en-US" altLang="zh-CN" sz="2800" dirty="0">
              <a:latin typeface="Times New Roman" panose="02020603050405020304" pitchFamily="18" charset="0"/>
              <a:cs typeface="Times New Roman" panose="02020603050405020304" pitchFamily="18" charset="0"/>
            </a:endParaRPr>
          </a:p>
          <a:p>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5B26955-42E8-714B-3F9C-A2621C1A7D5E}"/>
              </a:ext>
            </a:extLst>
          </p:cNvPr>
          <p:cNvSpPr txBox="1"/>
          <p:nvPr/>
        </p:nvSpPr>
        <p:spPr>
          <a:xfrm>
            <a:off x="354971" y="2280938"/>
            <a:ext cx="10626080" cy="2246769"/>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Furthermore, after layer upon layer of encryption, the JSON file containing comment information cannot be found.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Therefore, it is impossible to crawl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comments through </a:t>
            </a:r>
          </a:p>
          <a:p>
            <a:r>
              <a:rPr lang="en-US" altLang="zh-CN" sz="2800" dirty="0">
                <a:latin typeface="Times New Roman" panose="02020603050405020304" pitchFamily="18" charset="0"/>
                <a:cs typeface="Times New Roman" panose="02020603050405020304" pitchFamily="18" charset="0"/>
              </a:rPr>
              <a:t>Links.</a:t>
            </a:r>
          </a:p>
        </p:txBody>
      </p:sp>
    </p:spTree>
    <p:extLst>
      <p:ext uri="{BB962C8B-B14F-4D97-AF65-F5344CB8AC3E}">
        <p14:creationId xmlns:p14="http://schemas.microsoft.com/office/powerpoint/2010/main" val="3673562790"/>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2246769"/>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Because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is an app and there is no web version, and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has done a lot of encryption on its information, so it is very difficult to crawl.</a:t>
            </a:r>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6A19E5C-018E-6C25-53A7-812C9D087D1D}"/>
              </a:ext>
            </a:extLst>
          </p:cNvPr>
          <p:cNvPicPr>
            <a:picLocks noChangeAspect="1"/>
          </p:cNvPicPr>
          <p:nvPr/>
        </p:nvPicPr>
        <p:blipFill>
          <a:blip r:embed="rId4"/>
          <a:stretch>
            <a:fillRect/>
          </a:stretch>
        </p:blipFill>
        <p:spPr>
          <a:xfrm>
            <a:off x="0" y="122881"/>
            <a:ext cx="12192000" cy="6612237"/>
          </a:xfrm>
          <a:prstGeom prst="rect">
            <a:avLst/>
          </a:prstGeom>
        </p:spPr>
      </p:pic>
    </p:spTree>
    <p:extLst>
      <p:ext uri="{BB962C8B-B14F-4D97-AF65-F5344CB8AC3E}">
        <p14:creationId xmlns:p14="http://schemas.microsoft.com/office/powerpoint/2010/main" val="2286917111"/>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2246769"/>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Because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is an app and there is no web version, and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has done a lot of encryption on its information, so it is very difficult to crawl.</a:t>
            </a:r>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74EE22F-808D-B937-62B3-B679729338F2}"/>
              </a:ext>
            </a:extLst>
          </p:cNvPr>
          <p:cNvPicPr>
            <a:picLocks noChangeAspect="1"/>
          </p:cNvPicPr>
          <p:nvPr/>
        </p:nvPicPr>
        <p:blipFill>
          <a:blip r:embed="rId4"/>
          <a:stretch>
            <a:fillRect/>
          </a:stretch>
        </p:blipFill>
        <p:spPr>
          <a:xfrm>
            <a:off x="0" y="226647"/>
            <a:ext cx="12192000" cy="6404706"/>
          </a:xfrm>
          <a:prstGeom prst="rect">
            <a:avLst/>
          </a:prstGeom>
        </p:spPr>
      </p:pic>
    </p:spTree>
    <p:extLst>
      <p:ext uri="{BB962C8B-B14F-4D97-AF65-F5344CB8AC3E}">
        <p14:creationId xmlns:p14="http://schemas.microsoft.com/office/powerpoint/2010/main" val="10058405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Explore Other Platforms</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815882"/>
          </a:xfrm>
          <a:prstGeom prst="rect">
            <a:avLst/>
          </a:prstGeom>
          <a:noFill/>
        </p:spPr>
        <p:txBody>
          <a:bodyPr wrap="square" rtlCol="0">
            <a:spAutoFit/>
          </a:bodyPr>
          <a:lstStyle/>
          <a:p>
            <a:r>
              <a:rPr lang="en-US" altLang="zh-CN" sz="2800" b="1" dirty="0" err="1">
                <a:solidFill>
                  <a:srgbClr val="333333"/>
                </a:solidFill>
                <a:effectLst/>
                <a:latin typeface="Consolas" panose="020B0609020204030204" pitchFamily="49" charset="0"/>
              </a:rPr>
              <a:t>Douyin</a:t>
            </a:r>
            <a:r>
              <a:rPr lang="en-US" altLang="zh-CN" sz="2800" b="1" dirty="0">
                <a:solidFill>
                  <a:srgbClr val="333333"/>
                </a:solidFill>
                <a:effectLst/>
                <a:latin typeface="Consolas" panose="020B0609020204030204" pitchFamily="49" charset="0"/>
              </a:rPr>
              <a:t> Crawler</a:t>
            </a:r>
            <a:r>
              <a:rPr lang="en-US" altLang="zh-CN" sz="2800" b="1" dirty="0">
                <a:solidFill>
                  <a:srgbClr val="333333"/>
                </a:solidFill>
                <a:latin typeface="Consolas" panose="020B0609020204030204" pitchFamily="49" charset="0"/>
              </a:rPr>
              <a:t>: The Third Method Attempt</a:t>
            </a:r>
          </a:p>
          <a:p>
            <a:endParaRPr lang="en-US" altLang="zh-CN" sz="2800" dirty="0">
              <a:latin typeface="Times New Roman" panose="02020603050405020304" pitchFamily="18" charset="0"/>
              <a:cs typeface="Times New Roman" panose="02020603050405020304" pitchFamily="18" charset="0"/>
            </a:endParaRPr>
          </a:p>
          <a:p>
            <a:br>
              <a:rPr lang="en-US" altLang="zh-CN" sz="2800" dirty="0">
                <a:latin typeface="Times New Roman" panose="02020603050405020304" pitchFamily="18" charset="0"/>
                <a:cs typeface="Times New Roman" panose="02020603050405020304" pitchFamily="18" charset="0"/>
              </a:rPr>
            </a:br>
            <a:endParaRPr lang="en-US" altLang="zh-CN" sz="28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5B26955-42E8-714B-3F9C-A2621C1A7D5E}"/>
              </a:ext>
            </a:extLst>
          </p:cNvPr>
          <p:cNvSpPr txBox="1"/>
          <p:nvPr/>
        </p:nvSpPr>
        <p:spPr>
          <a:xfrm>
            <a:off x="354971" y="2280938"/>
            <a:ext cx="10626080" cy="2246769"/>
          </a:xfrm>
          <a:prstGeom prst="rect">
            <a:avLst/>
          </a:prstGeom>
          <a:noFill/>
        </p:spPr>
        <p:txBody>
          <a:bodyPr wrap="square">
            <a:spAutoFit/>
          </a:bodyPr>
          <a:lstStyle/>
          <a:p>
            <a:r>
              <a:rPr lang="en-US" altLang="zh-CN" sz="2800" dirty="0">
                <a:latin typeface="Times New Roman" panose="02020603050405020304" pitchFamily="18" charset="0"/>
                <a:cs typeface="Times New Roman" panose="02020603050405020304" pitchFamily="18" charset="0"/>
              </a:rPr>
              <a:t>Also, parsing the HTML directly to get the tag containing the comment is also not desirable because </a:t>
            </a:r>
            <a:r>
              <a:rPr lang="en-US" altLang="zh-CN" sz="2800" dirty="0" err="1">
                <a:latin typeface="Times New Roman" panose="02020603050405020304" pitchFamily="18" charset="0"/>
                <a:cs typeface="Times New Roman" panose="02020603050405020304" pitchFamily="18" charset="0"/>
              </a:rPr>
              <a:t>Douyin</a:t>
            </a:r>
            <a:r>
              <a:rPr lang="en-US" altLang="zh-CN" sz="2800" dirty="0">
                <a:latin typeface="Times New Roman" panose="02020603050405020304" pitchFamily="18" charset="0"/>
                <a:cs typeface="Times New Roman" panose="02020603050405020304" pitchFamily="18" charset="0"/>
              </a:rPr>
              <a:t> encrypts its content.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In this way, crawling directly into its HTML </a:t>
            </a:r>
          </a:p>
          <a:p>
            <a:r>
              <a:rPr lang="en-US" altLang="zh-CN" sz="2800" dirty="0">
                <a:latin typeface="Times New Roman" panose="02020603050405020304" pitchFamily="18" charset="0"/>
                <a:cs typeface="Times New Roman" panose="02020603050405020304" pitchFamily="18" charset="0"/>
              </a:rPr>
              <a:t>does not yield its comment data. </a:t>
            </a:r>
          </a:p>
        </p:txBody>
      </p:sp>
      <p:pic>
        <p:nvPicPr>
          <p:cNvPr id="5" name="图片 4">
            <a:extLst>
              <a:ext uri="{FF2B5EF4-FFF2-40B4-BE49-F238E27FC236}">
                <a16:creationId xmlns:a16="http://schemas.microsoft.com/office/drawing/2014/main" id="{50AC39CA-97AA-7956-4789-3D4BB7B797DE}"/>
              </a:ext>
            </a:extLst>
          </p:cNvPr>
          <p:cNvPicPr>
            <a:picLocks noChangeAspect="1"/>
          </p:cNvPicPr>
          <p:nvPr/>
        </p:nvPicPr>
        <p:blipFill>
          <a:blip r:embed="rId4"/>
          <a:stretch>
            <a:fillRect/>
          </a:stretch>
        </p:blipFill>
        <p:spPr>
          <a:xfrm>
            <a:off x="0" y="3215494"/>
            <a:ext cx="12192000" cy="3199642"/>
          </a:xfrm>
          <a:prstGeom prst="rect">
            <a:avLst/>
          </a:prstGeom>
        </p:spPr>
      </p:pic>
    </p:spTree>
    <p:extLst>
      <p:ext uri="{BB962C8B-B14F-4D97-AF65-F5344CB8AC3E}">
        <p14:creationId xmlns:p14="http://schemas.microsoft.com/office/powerpoint/2010/main" val="3718243926"/>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Collection</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3970318"/>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crawled comments of top topics of each platform. </a:t>
            </a:r>
          </a:p>
          <a:p>
            <a:r>
              <a:rPr lang="en-US" altLang="zh-CN" sz="2800" dirty="0">
                <a:latin typeface="Times New Roman" panose="02020603050405020304" pitchFamily="18" charset="0"/>
                <a:cs typeface="Times New Roman" panose="02020603050405020304" pitchFamily="18" charset="0"/>
              </a:rPr>
              <a:t>Comments on trending topics can better reflect the emotional leanings of users on the platform.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data collected including :</a:t>
            </a:r>
          </a:p>
          <a:p>
            <a:pPr marL="457200" indent="-457200">
              <a:buFont typeface="Arial" panose="020B0604020202020204" pitchFamily="34" charset="0"/>
              <a:buChar char="•"/>
            </a:pPr>
            <a:r>
              <a:rPr lang="en-US" altLang="zh-CN" sz="2800" dirty="0" err="1">
                <a:latin typeface="Times New Roman" panose="02020603050405020304" pitchFamily="18" charset="0"/>
                <a:cs typeface="Times New Roman" panose="02020603050405020304" pitchFamily="18" charset="0"/>
              </a:rPr>
              <a:t>Bilibili</a:t>
            </a:r>
            <a:r>
              <a:rPr lang="en-US" altLang="zh-CN" sz="2800" dirty="0">
                <a:latin typeface="Times New Roman" panose="02020603050405020304" pitchFamily="18" charset="0"/>
                <a:cs typeface="Times New Roman" panose="02020603050405020304" pitchFamily="18" charset="0"/>
              </a:rPr>
              <a:t> top 10 hot video comments</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Top 10 hot topics’ top answers on </a:t>
            </a:r>
            <a:r>
              <a:rPr lang="en-US" altLang="zh-CN" sz="2800" dirty="0" err="1">
                <a:latin typeface="Times New Roman" panose="02020603050405020304" pitchFamily="18" charset="0"/>
                <a:cs typeface="Times New Roman" panose="02020603050405020304" pitchFamily="18" charset="0"/>
              </a:rPr>
              <a:t>Zhihu</a:t>
            </a:r>
            <a:endParaRPr lang="en-US" altLang="zh-C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Top 15 most searched topics’ comments on Weibo</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Comments on top 10 topics on </a:t>
            </a:r>
            <a:r>
              <a:rPr lang="en-US" altLang="zh-CN" sz="2800" dirty="0" err="1">
                <a:latin typeface="Times New Roman" panose="02020603050405020304" pitchFamily="18" charset="0"/>
                <a:cs typeface="Times New Roman" panose="02020603050405020304" pitchFamily="18" charset="0"/>
              </a:rPr>
              <a:t>Douban</a:t>
            </a:r>
            <a:r>
              <a:rPr lang="en-US" altLang="zh-CN"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3686609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Cleaning</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Also, we used stop words to filter some prepositions. </a:t>
            </a:r>
          </a:p>
        </p:txBody>
      </p:sp>
    </p:spTree>
    <p:extLst>
      <p:ext uri="{BB962C8B-B14F-4D97-AF65-F5344CB8AC3E}">
        <p14:creationId xmlns:p14="http://schemas.microsoft.com/office/powerpoint/2010/main" val="325908782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Cleaning</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Also, we used stop words to filter some prepositions. </a:t>
            </a:r>
          </a:p>
        </p:txBody>
      </p:sp>
      <p:pic>
        <p:nvPicPr>
          <p:cNvPr id="5" name="图片 4">
            <a:extLst>
              <a:ext uri="{FF2B5EF4-FFF2-40B4-BE49-F238E27FC236}">
                <a16:creationId xmlns:a16="http://schemas.microsoft.com/office/drawing/2014/main" id="{C3673ACC-DAB3-77B8-F860-C6AAAFC4A10C}"/>
              </a:ext>
            </a:extLst>
          </p:cNvPr>
          <p:cNvPicPr>
            <a:picLocks noChangeAspect="1"/>
          </p:cNvPicPr>
          <p:nvPr/>
        </p:nvPicPr>
        <p:blipFill>
          <a:blip r:embed="rId4"/>
          <a:stretch>
            <a:fillRect/>
          </a:stretch>
        </p:blipFill>
        <p:spPr>
          <a:xfrm>
            <a:off x="309834" y="1112356"/>
            <a:ext cx="9511828" cy="5685679"/>
          </a:xfrm>
          <a:prstGeom prst="rect">
            <a:avLst/>
          </a:prstGeom>
        </p:spPr>
      </p:pic>
    </p:spTree>
    <p:extLst>
      <p:ext uri="{BB962C8B-B14F-4D97-AF65-F5344CB8AC3E}">
        <p14:creationId xmlns:p14="http://schemas.microsoft.com/office/powerpoint/2010/main" val="225498621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Cleaning</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Also, we used stop words to filter some prepositions. </a:t>
            </a:r>
          </a:p>
        </p:txBody>
      </p:sp>
      <p:pic>
        <p:nvPicPr>
          <p:cNvPr id="5" name="图片 4">
            <a:extLst>
              <a:ext uri="{FF2B5EF4-FFF2-40B4-BE49-F238E27FC236}">
                <a16:creationId xmlns:a16="http://schemas.microsoft.com/office/drawing/2014/main" id="{80D3FF03-4EBE-A92D-DB05-A8B62FC9B318}"/>
              </a:ext>
            </a:extLst>
          </p:cNvPr>
          <p:cNvPicPr>
            <a:picLocks noChangeAspect="1"/>
          </p:cNvPicPr>
          <p:nvPr/>
        </p:nvPicPr>
        <p:blipFill>
          <a:blip r:embed="rId4"/>
          <a:stretch>
            <a:fillRect/>
          </a:stretch>
        </p:blipFill>
        <p:spPr>
          <a:xfrm>
            <a:off x="309834" y="1105371"/>
            <a:ext cx="9600606" cy="5752629"/>
          </a:xfrm>
          <a:prstGeom prst="rect">
            <a:avLst/>
          </a:prstGeom>
        </p:spPr>
      </p:pic>
    </p:spTree>
    <p:extLst>
      <p:ext uri="{BB962C8B-B14F-4D97-AF65-F5344CB8AC3E}">
        <p14:creationId xmlns:p14="http://schemas.microsoft.com/office/powerpoint/2010/main" val="327280094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Cleaning</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Also, we used stop words to filter some prepositions. </a:t>
            </a:r>
          </a:p>
        </p:txBody>
      </p:sp>
      <p:pic>
        <p:nvPicPr>
          <p:cNvPr id="17" name="图片 16">
            <a:extLst>
              <a:ext uri="{FF2B5EF4-FFF2-40B4-BE49-F238E27FC236}">
                <a16:creationId xmlns:a16="http://schemas.microsoft.com/office/drawing/2014/main" id="{7B0A6441-6FD4-92ED-DB49-4201FEBD0F85}"/>
              </a:ext>
            </a:extLst>
          </p:cNvPr>
          <p:cNvPicPr>
            <a:picLocks noChangeAspect="1"/>
          </p:cNvPicPr>
          <p:nvPr/>
        </p:nvPicPr>
        <p:blipFill>
          <a:blip r:embed="rId4"/>
          <a:stretch>
            <a:fillRect/>
          </a:stretch>
        </p:blipFill>
        <p:spPr>
          <a:xfrm>
            <a:off x="354971" y="1221328"/>
            <a:ext cx="9552509" cy="5582005"/>
          </a:xfrm>
          <a:prstGeom prst="rect">
            <a:avLst/>
          </a:prstGeom>
        </p:spPr>
      </p:pic>
    </p:spTree>
    <p:extLst>
      <p:ext uri="{BB962C8B-B14F-4D97-AF65-F5344CB8AC3E}">
        <p14:creationId xmlns:p14="http://schemas.microsoft.com/office/powerpoint/2010/main" val="269732352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Data Cleaning</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Also, we used stop words to filter some prepositions. </a:t>
            </a:r>
          </a:p>
        </p:txBody>
      </p:sp>
      <p:pic>
        <p:nvPicPr>
          <p:cNvPr id="5" name="图片 4">
            <a:extLst>
              <a:ext uri="{FF2B5EF4-FFF2-40B4-BE49-F238E27FC236}">
                <a16:creationId xmlns:a16="http://schemas.microsoft.com/office/drawing/2014/main" id="{10FFDF8C-6AF8-B442-00F7-48559B8BE5FE}"/>
              </a:ext>
            </a:extLst>
          </p:cNvPr>
          <p:cNvPicPr>
            <a:picLocks noChangeAspect="1"/>
          </p:cNvPicPr>
          <p:nvPr/>
        </p:nvPicPr>
        <p:blipFill>
          <a:blip r:embed="rId4"/>
          <a:stretch>
            <a:fillRect/>
          </a:stretch>
        </p:blipFill>
        <p:spPr>
          <a:xfrm>
            <a:off x="309834" y="1201738"/>
            <a:ext cx="9522692" cy="5656262"/>
          </a:xfrm>
          <a:prstGeom prst="rect">
            <a:avLst/>
          </a:prstGeom>
        </p:spPr>
      </p:pic>
    </p:spTree>
    <p:extLst>
      <p:ext uri="{BB962C8B-B14F-4D97-AF65-F5344CB8AC3E}">
        <p14:creationId xmlns:p14="http://schemas.microsoft.com/office/powerpoint/2010/main" val="1828943981"/>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4EB988FC-9021-4725-BDF5-B796277C1FB7}"/>
              </a:ext>
            </a:extLst>
          </p:cNvPr>
          <p:cNvCxnSpPr/>
          <p:nvPr/>
        </p:nvCxnSpPr>
        <p:spPr>
          <a:xfrm flipV="1">
            <a:off x="4545367" y="3280643"/>
            <a:ext cx="2970144" cy="22201"/>
          </a:xfrm>
          <a:prstGeom prst="line">
            <a:avLst/>
          </a:prstGeom>
          <a:ln w="3175">
            <a:solidFill>
              <a:schemeClr val="tx1">
                <a:lumMod val="75000"/>
                <a:lumOff val="25000"/>
              </a:schemeClr>
            </a:solidFill>
          </a:ln>
          <a:effectLst>
            <a:outerShdw dist="50800" algn="l" rotWithShape="0">
              <a:srgbClr val="438B85"/>
            </a:outerShdw>
          </a:effectLst>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D54A137-B7DF-4647-8475-D5036AA0A1A9}"/>
              </a:ext>
            </a:extLst>
          </p:cNvPr>
          <p:cNvSpPr txBox="1"/>
          <p:nvPr/>
        </p:nvSpPr>
        <p:spPr>
          <a:xfrm>
            <a:off x="4705165" y="3411752"/>
            <a:ext cx="8353887" cy="769441"/>
          </a:xfrm>
          <a:prstGeom prst="rect">
            <a:avLst/>
          </a:prstGeom>
          <a:noFill/>
        </p:spPr>
        <p:txBody>
          <a:bodyPr wrap="square" rtlCol="0">
            <a:spAutoFit/>
          </a:bodyPr>
          <a:lstStyle/>
          <a:p>
            <a:r>
              <a:rPr lang="en-US" altLang="zh-CN" sz="4400" dirty="0">
                <a:latin typeface="Times New Roman" panose="02020603050405020304" pitchFamily="18" charset="0"/>
                <a:cs typeface="Times New Roman" panose="02020603050405020304" pitchFamily="18" charset="0"/>
              </a:rPr>
              <a:t>Retrospect</a:t>
            </a:r>
            <a:endParaRPr lang="zh-CN" altLang="en-US" sz="44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6440187-C877-438D-AE43-7EEB00EFEC4D}"/>
              </a:ext>
            </a:extLst>
          </p:cNvPr>
          <p:cNvSpPr txBox="1"/>
          <p:nvPr/>
        </p:nvSpPr>
        <p:spPr>
          <a:xfrm>
            <a:off x="5605462" y="1648683"/>
            <a:ext cx="981075" cy="1569660"/>
          </a:xfrm>
          <a:prstGeom prst="rect">
            <a:avLst/>
          </a:prstGeom>
          <a:noFill/>
        </p:spPr>
        <p:txBody>
          <a:bodyPr wrap="square" rtlCol="0">
            <a:spAutoFit/>
          </a:bodyPr>
          <a:lstStyle/>
          <a:p>
            <a:r>
              <a:rPr lang="en-US" altLang="zh-CN" sz="9600" dirty="0">
                <a:latin typeface="Times New Roman" panose="02020603050405020304" pitchFamily="18" charset="0"/>
                <a:cs typeface="Times New Roman" panose="02020603050405020304" pitchFamily="18" charset="0"/>
              </a:rPr>
              <a:t>1</a:t>
            </a:r>
            <a:endParaRPr lang="zh-CN" altLang="en-US" sz="9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97654" y="107990"/>
            <a:ext cx="11784512" cy="1785104"/>
          </a:xfrm>
          <a:prstGeom prst="rect">
            <a:avLst/>
          </a:prstGeom>
          <a:noFill/>
        </p:spPr>
        <p:txBody>
          <a:bodyPr wrap="square" rtlCol="0">
            <a:spAutoFit/>
          </a:bodyPr>
          <a:lstStyle/>
          <a:p>
            <a:pPr algn="ctr"/>
            <a:r>
              <a:rPr lang="en-US" altLang="zh-CN" sz="4400" b="1" dirty="0">
                <a:latin typeface="Times New Roman" panose="02020603050405020304" pitchFamily="18" charset="0"/>
                <a:cs typeface="Times New Roman" panose="02020603050405020304" pitchFamily="18" charset="0"/>
              </a:rPr>
              <a:t>Data Cleaning and Words Clouds Improvement</a:t>
            </a:r>
          </a:p>
          <a:p>
            <a:pPr algn="ct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354971" y="1517810"/>
            <a:ext cx="11527195" cy="353943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Therefore, we add these common nouns and verbs to stop words then.</a:t>
            </a:r>
          </a:p>
          <a:p>
            <a:r>
              <a:rPr lang="en-US" altLang="zh-CN" sz="2800" dirty="0">
                <a:latin typeface="Times New Roman" panose="02020603050405020304" pitchFamily="18" charset="0"/>
                <a:cs typeface="Times New Roman" panose="02020603050405020304" pitchFamily="18" charset="0"/>
              </a:rPr>
              <a:t>However, individual words tend to appear more frequently and have little practical meaning.</a:t>
            </a:r>
          </a:p>
          <a:p>
            <a:endParaRPr lang="en-US" altLang="zh-C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It is better to remove all individual words. </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The definition of the word cloud before is very low</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Set different fonts for the word cloud.</a:t>
            </a:r>
          </a:p>
          <a:p>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94961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New Words Clouds</a:t>
            </a:r>
          </a:p>
          <a:p>
            <a:pPr algn="ctr"/>
            <a:endParaRPr lang="zh-CN" altLang="en-US" sz="6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217881C-2D28-5933-8BF5-1AE95A66151F}"/>
              </a:ext>
            </a:extLst>
          </p:cNvPr>
          <p:cNvPicPr>
            <a:picLocks noChangeAspect="1"/>
          </p:cNvPicPr>
          <p:nvPr/>
        </p:nvPicPr>
        <p:blipFill>
          <a:blip r:embed="rId4"/>
          <a:stretch>
            <a:fillRect/>
          </a:stretch>
        </p:blipFill>
        <p:spPr>
          <a:xfrm>
            <a:off x="1907936" y="1134884"/>
            <a:ext cx="7346317" cy="5723116"/>
          </a:xfrm>
          <a:prstGeom prst="rect">
            <a:avLst/>
          </a:prstGeom>
        </p:spPr>
      </p:pic>
    </p:spTree>
    <p:extLst>
      <p:ext uri="{BB962C8B-B14F-4D97-AF65-F5344CB8AC3E}">
        <p14:creationId xmlns:p14="http://schemas.microsoft.com/office/powerpoint/2010/main" val="5090122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New Words Clouds</a:t>
            </a:r>
          </a:p>
          <a:p>
            <a:pPr algn="ctr"/>
            <a:endParaRPr lang="zh-CN" altLang="en-US" sz="6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EEAEDE0-545E-256D-FCEB-7805D1CD02F2}"/>
              </a:ext>
            </a:extLst>
          </p:cNvPr>
          <p:cNvPicPr>
            <a:picLocks noChangeAspect="1"/>
          </p:cNvPicPr>
          <p:nvPr/>
        </p:nvPicPr>
        <p:blipFill>
          <a:blip r:embed="rId4"/>
          <a:stretch>
            <a:fillRect/>
          </a:stretch>
        </p:blipFill>
        <p:spPr>
          <a:xfrm>
            <a:off x="1982814" y="1134884"/>
            <a:ext cx="7369179" cy="5723116"/>
          </a:xfrm>
          <a:prstGeom prst="rect">
            <a:avLst/>
          </a:prstGeom>
        </p:spPr>
      </p:pic>
    </p:spTree>
    <p:extLst>
      <p:ext uri="{BB962C8B-B14F-4D97-AF65-F5344CB8AC3E}">
        <p14:creationId xmlns:p14="http://schemas.microsoft.com/office/powerpoint/2010/main" val="2930952564"/>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New Words Clouds</a:t>
            </a:r>
          </a:p>
          <a:p>
            <a:pPr algn="ctr"/>
            <a:endParaRPr lang="zh-CN" altLang="en-US" sz="6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47F2761-6580-0069-F651-21FBB9F7FE1B}"/>
              </a:ext>
            </a:extLst>
          </p:cNvPr>
          <p:cNvPicPr>
            <a:picLocks noChangeAspect="1"/>
          </p:cNvPicPr>
          <p:nvPr/>
        </p:nvPicPr>
        <p:blipFill>
          <a:blip r:embed="rId4"/>
          <a:stretch>
            <a:fillRect/>
          </a:stretch>
        </p:blipFill>
        <p:spPr>
          <a:xfrm>
            <a:off x="1763340" y="1019273"/>
            <a:ext cx="7508044" cy="5838727"/>
          </a:xfrm>
          <a:prstGeom prst="rect">
            <a:avLst/>
          </a:prstGeom>
        </p:spPr>
      </p:pic>
    </p:spTree>
    <p:extLst>
      <p:ext uri="{BB962C8B-B14F-4D97-AF65-F5344CB8AC3E}">
        <p14:creationId xmlns:p14="http://schemas.microsoft.com/office/powerpoint/2010/main" val="1531329225"/>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585926" y="107990"/>
            <a:ext cx="10777491" cy="2123658"/>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New Words Clouds</a:t>
            </a:r>
          </a:p>
          <a:p>
            <a:pPr algn="ctr"/>
            <a:endParaRPr lang="zh-CN" altLang="en-US" sz="6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F752367-AA9B-BC50-B245-BA30456671D4}"/>
              </a:ext>
            </a:extLst>
          </p:cNvPr>
          <p:cNvPicPr>
            <a:picLocks noChangeAspect="1"/>
          </p:cNvPicPr>
          <p:nvPr/>
        </p:nvPicPr>
        <p:blipFill>
          <a:blip r:embed="rId4"/>
          <a:stretch>
            <a:fillRect/>
          </a:stretch>
        </p:blipFill>
        <p:spPr>
          <a:xfrm>
            <a:off x="1675780" y="1004032"/>
            <a:ext cx="7577550" cy="5853968"/>
          </a:xfrm>
          <a:prstGeom prst="rect">
            <a:avLst/>
          </a:prstGeom>
        </p:spPr>
      </p:pic>
    </p:spTree>
    <p:extLst>
      <p:ext uri="{BB962C8B-B14F-4D97-AF65-F5344CB8AC3E}">
        <p14:creationId xmlns:p14="http://schemas.microsoft.com/office/powerpoint/2010/main" val="213064174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1903227" y="0"/>
            <a:ext cx="8186858" cy="2123658"/>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Understand principle </a:t>
            </a:r>
          </a:p>
          <a:p>
            <a:r>
              <a:rPr lang="en-US" altLang="zh-CN" sz="66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-Why not ANN</a:t>
            </a:r>
            <a:endParaRPr lang="zh-CN" altLang="en-US" sz="28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3E9BDCE-3778-6F8D-18AE-797E49A46952}"/>
              </a:ext>
            </a:extLst>
          </p:cNvPr>
          <p:cNvPicPr>
            <a:picLocks noChangeAspect="1"/>
          </p:cNvPicPr>
          <p:nvPr/>
        </p:nvPicPr>
        <p:blipFill>
          <a:blip r:embed="rId4"/>
          <a:stretch>
            <a:fillRect/>
          </a:stretch>
        </p:blipFill>
        <p:spPr>
          <a:xfrm>
            <a:off x="2269732" y="2123658"/>
            <a:ext cx="7289553" cy="4547549"/>
          </a:xfrm>
          <a:prstGeom prst="rect">
            <a:avLst/>
          </a:prstGeom>
        </p:spPr>
      </p:pic>
    </p:spTree>
    <p:extLst>
      <p:ext uri="{BB962C8B-B14F-4D97-AF65-F5344CB8AC3E}">
        <p14:creationId xmlns:p14="http://schemas.microsoft.com/office/powerpoint/2010/main" val="361260687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1802153" y="132373"/>
            <a:ext cx="8581555"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What is RNN and why?</a:t>
            </a:r>
          </a:p>
        </p:txBody>
      </p:sp>
      <p:pic>
        <p:nvPicPr>
          <p:cNvPr id="4" name="图片 3">
            <a:extLst>
              <a:ext uri="{FF2B5EF4-FFF2-40B4-BE49-F238E27FC236}">
                <a16:creationId xmlns:a16="http://schemas.microsoft.com/office/drawing/2014/main" id="{70EE44CC-E9A8-19F9-DA72-490488379220}"/>
              </a:ext>
            </a:extLst>
          </p:cNvPr>
          <p:cNvPicPr>
            <a:picLocks noChangeAspect="1"/>
          </p:cNvPicPr>
          <p:nvPr/>
        </p:nvPicPr>
        <p:blipFill>
          <a:blip r:embed="rId4"/>
          <a:stretch>
            <a:fillRect/>
          </a:stretch>
        </p:blipFill>
        <p:spPr>
          <a:xfrm>
            <a:off x="207106" y="1258852"/>
            <a:ext cx="5013843" cy="5466775"/>
          </a:xfrm>
          <a:prstGeom prst="rect">
            <a:avLst/>
          </a:prstGeom>
        </p:spPr>
      </p:pic>
      <p:pic>
        <p:nvPicPr>
          <p:cNvPr id="6" name="图片 5">
            <a:extLst>
              <a:ext uri="{FF2B5EF4-FFF2-40B4-BE49-F238E27FC236}">
                <a16:creationId xmlns:a16="http://schemas.microsoft.com/office/drawing/2014/main" id="{51FF8C44-011E-9A50-A23E-CD05A9787221}"/>
              </a:ext>
            </a:extLst>
          </p:cNvPr>
          <p:cNvPicPr>
            <a:picLocks noChangeAspect="1"/>
          </p:cNvPicPr>
          <p:nvPr/>
        </p:nvPicPr>
        <p:blipFill>
          <a:blip r:embed="rId5"/>
          <a:stretch>
            <a:fillRect/>
          </a:stretch>
        </p:blipFill>
        <p:spPr>
          <a:xfrm>
            <a:off x="5318036" y="1188844"/>
            <a:ext cx="6394779" cy="3410125"/>
          </a:xfrm>
          <a:prstGeom prst="rect">
            <a:avLst/>
          </a:prstGeom>
        </p:spPr>
      </p:pic>
      <p:pic>
        <p:nvPicPr>
          <p:cNvPr id="9" name="图片 8">
            <a:extLst>
              <a:ext uri="{FF2B5EF4-FFF2-40B4-BE49-F238E27FC236}">
                <a16:creationId xmlns:a16="http://schemas.microsoft.com/office/drawing/2014/main" id="{AD5A4092-30CB-B48B-BE51-1AE481EECFA8}"/>
              </a:ext>
            </a:extLst>
          </p:cNvPr>
          <p:cNvPicPr>
            <a:picLocks noChangeAspect="1"/>
          </p:cNvPicPr>
          <p:nvPr/>
        </p:nvPicPr>
        <p:blipFill>
          <a:blip r:embed="rId6"/>
          <a:stretch>
            <a:fillRect/>
          </a:stretch>
        </p:blipFill>
        <p:spPr>
          <a:xfrm>
            <a:off x="3781508" y="5141999"/>
            <a:ext cx="6107271" cy="1259533"/>
          </a:xfrm>
          <a:prstGeom prst="rect">
            <a:avLst/>
          </a:prstGeom>
        </p:spPr>
      </p:pic>
    </p:spTree>
    <p:extLst>
      <p:ext uri="{BB962C8B-B14F-4D97-AF65-F5344CB8AC3E}">
        <p14:creationId xmlns:p14="http://schemas.microsoft.com/office/powerpoint/2010/main" val="12969238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625555" y="91816"/>
            <a:ext cx="6176834"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Input processing</a:t>
            </a:r>
          </a:p>
        </p:txBody>
      </p:sp>
      <p:sp>
        <p:nvSpPr>
          <p:cNvPr id="20" name="文本框 19">
            <a:extLst>
              <a:ext uri="{FF2B5EF4-FFF2-40B4-BE49-F238E27FC236}">
                <a16:creationId xmlns:a16="http://schemas.microsoft.com/office/drawing/2014/main" id="{4DFFC616-1C8B-3D28-2B34-41FEDE137985}"/>
              </a:ext>
            </a:extLst>
          </p:cNvPr>
          <p:cNvSpPr txBox="1"/>
          <p:nvPr/>
        </p:nvSpPr>
        <p:spPr>
          <a:xfrm>
            <a:off x="1124977" y="1877760"/>
            <a:ext cx="11127982" cy="3785652"/>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Str = “</a:t>
            </a:r>
            <a:r>
              <a:rPr lang="zh-CN" altLang="en-US" sz="2400" dirty="0">
                <a:latin typeface="Times New Roman" panose="02020603050405020304" pitchFamily="18" charset="0"/>
                <a:cs typeface="Times New Roman" panose="02020603050405020304" pitchFamily="18" charset="0"/>
              </a:rPr>
              <a:t>一棵是枣树另一棵也是枣树</a:t>
            </a:r>
            <a:r>
              <a:rPr lang="en-US" altLang="zh-CN" sz="2400" dirty="0">
                <a:latin typeface="Times New Roman" panose="02020603050405020304" pitchFamily="18" charset="0"/>
                <a:cs typeface="Times New Roman" panose="02020603050405020304" pitchFamily="18" charset="0"/>
              </a:rPr>
              <a:t>” </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After participle</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一棵，是，枣树，另，一棵，也，是，枣树</a:t>
            </a:r>
            <a:r>
              <a:rPr lang="en-US" altLang="zh-CN" sz="24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After mapping:</a:t>
            </a: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一棵，是，枣树，另，一棵，也，是，枣树</a:t>
            </a:r>
            <a:r>
              <a:rPr lang="en-US" altLang="zh-CN" sz="2400" dirty="0">
                <a:latin typeface="Times New Roman" panose="02020603050405020304" pitchFamily="18" charset="0"/>
                <a:cs typeface="Times New Roman" panose="02020603050405020304" pitchFamily="18" charset="0"/>
              </a:rPr>
              <a:t>] = [1, 2, 3, 4, 1, 5, 2, 3]</a:t>
            </a:r>
          </a:p>
          <a:p>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After standardized:</a:t>
            </a:r>
          </a:p>
          <a:p>
            <a:r>
              <a:rPr lang="en-US" altLang="zh-CN" sz="2400" dirty="0">
                <a:latin typeface="Times New Roman" panose="02020603050405020304" pitchFamily="18" charset="0"/>
                <a:cs typeface="Times New Roman" panose="02020603050405020304" pitchFamily="18" charset="0"/>
              </a:rPr>
              <a:t>[0, 0, 1, 2, 3, 4, 1, 5, 2, 3] =  [Null, Null, </a:t>
            </a:r>
            <a:r>
              <a:rPr lang="zh-CN" altLang="en-US" sz="2400" dirty="0">
                <a:latin typeface="Times New Roman" panose="02020603050405020304" pitchFamily="18" charset="0"/>
                <a:cs typeface="Times New Roman" panose="02020603050405020304" pitchFamily="18" charset="0"/>
              </a:rPr>
              <a:t>一棵，是，枣树，另，一棵，也，是，枣树</a:t>
            </a:r>
            <a:r>
              <a:rPr lang="en-US" altLang="zh-CN"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246410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801329" y="196427"/>
            <a:ext cx="10125620" cy="1107996"/>
          </a:xfrm>
          <a:prstGeom prst="rect">
            <a:avLst/>
          </a:prstGeom>
          <a:noFill/>
        </p:spPr>
        <p:txBody>
          <a:bodyPr wrap="square" rtlCol="0">
            <a:spAutoFit/>
          </a:bodyPr>
          <a:lstStyle/>
          <a:p>
            <a:r>
              <a:rPr lang="en-US" altLang="zh-CN" sz="6600" dirty="0">
                <a:latin typeface="Times New Roman" panose="02020603050405020304" pitchFamily="18" charset="0"/>
                <a:cs typeface="Times New Roman" panose="02020603050405020304" pitchFamily="18" charset="0"/>
              </a:rPr>
              <a:t>Word embedding(projection):</a:t>
            </a:r>
          </a:p>
        </p:txBody>
      </p:sp>
      <p:pic>
        <p:nvPicPr>
          <p:cNvPr id="6" name="图片 5">
            <a:extLst>
              <a:ext uri="{FF2B5EF4-FFF2-40B4-BE49-F238E27FC236}">
                <a16:creationId xmlns:a16="http://schemas.microsoft.com/office/drawing/2014/main" id="{94403016-B57E-6620-DA09-C5BD1525B69B}"/>
              </a:ext>
            </a:extLst>
          </p:cNvPr>
          <p:cNvPicPr>
            <a:picLocks noChangeAspect="1"/>
          </p:cNvPicPr>
          <p:nvPr/>
        </p:nvPicPr>
        <p:blipFill>
          <a:blip r:embed="rId4"/>
          <a:stretch>
            <a:fillRect/>
          </a:stretch>
        </p:blipFill>
        <p:spPr>
          <a:xfrm>
            <a:off x="950342" y="1431363"/>
            <a:ext cx="6256484" cy="5426637"/>
          </a:xfrm>
          <a:prstGeom prst="rect">
            <a:avLst/>
          </a:prstGeom>
        </p:spPr>
      </p:pic>
      <p:sp>
        <p:nvSpPr>
          <p:cNvPr id="21" name="文本框 20">
            <a:extLst>
              <a:ext uri="{FF2B5EF4-FFF2-40B4-BE49-F238E27FC236}">
                <a16:creationId xmlns:a16="http://schemas.microsoft.com/office/drawing/2014/main" id="{3C5B5344-720C-D3C3-AC3D-BE858C108084}"/>
              </a:ext>
            </a:extLst>
          </p:cNvPr>
          <p:cNvSpPr txBox="1"/>
          <p:nvPr/>
        </p:nvSpPr>
        <p:spPr>
          <a:xfrm>
            <a:off x="8585559" y="1431363"/>
            <a:ext cx="1208682" cy="1107996"/>
          </a:xfrm>
          <a:prstGeom prst="rect">
            <a:avLst/>
          </a:prstGeom>
          <a:noFill/>
        </p:spPr>
        <p:txBody>
          <a:bodyPr wrap="square" rtlCol="0">
            <a:spAutoFit/>
          </a:bodyPr>
          <a:lstStyle/>
          <a:p>
            <a:r>
              <a:rPr lang="zh-CN" altLang="en-US" sz="6600" dirty="0">
                <a:latin typeface="Times New Roman" panose="02020603050405020304" pitchFamily="18" charset="0"/>
                <a:cs typeface="Times New Roman" panose="02020603050405020304" pitchFamily="18" charset="0"/>
              </a:rPr>
              <a:t>的</a:t>
            </a:r>
            <a:endParaRPr lang="en-US" altLang="zh-CN"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02904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D18C9F-3F09-40C2-976E-C7DD352317F9}"/>
              </a:ext>
            </a:extLst>
          </p:cNvPr>
          <p:cNvSpPr txBox="1"/>
          <p:nvPr/>
        </p:nvSpPr>
        <p:spPr>
          <a:xfrm>
            <a:off x="804167" y="998871"/>
            <a:ext cx="10555549" cy="4031873"/>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is a Chinese NLP library in Python, which can analyze Chinese emotional tendencies. </a:t>
            </a:r>
          </a:p>
          <a:p>
            <a:pPr marL="285750" indent="-285750">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The </a:t>
            </a:r>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model was trained by the recurrent neural network and returned a confidence level between 0 and 1 for the Chinese text.</a:t>
            </a:r>
          </a:p>
          <a:p>
            <a:pPr marL="457200" indent="-457200">
              <a:buFont typeface="Arial" panose="020B0604020202020204" pitchFamily="34" charset="0"/>
              <a:buChar char="•"/>
            </a:pPr>
            <a:endParaRPr lang="en-US" altLang="zh-CN"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3200" dirty="0">
                <a:latin typeface="Times New Roman" panose="02020603050405020304" pitchFamily="18" charset="0"/>
                <a:cs typeface="Times New Roman" panose="02020603050405020304" pitchFamily="18" charset="0"/>
              </a:rPr>
              <a:t>The larger the value, the more positive the sentence.</a:t>
            </a:r>
          </a:p>
        </p:txBody>
      </p:sp>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pic>
        <p:nvPicPr>
          <p:cNvPr id="5" name="图片 4">
            <a:extLst>
              <a:ext uri="{FF2B5EF4-FFF2-40B4-BE49-F238E27FC236}">
                <a16:creationId xmlns:a16="http://schemas.microsoft.com/office/drawing/2014/main" id="{0384ADB4-CE74-4374-B0AA-E74E73B1F89A}"/>
              </a:ext>
            </a:extLst>
          </p:cNvPr>
          <p:cNvPicPr>
            <a:picLocks noChangeAspect="1"/>
          </p:cNvPicPr>
          <p:nvPr/>
        </p:nvPicPr>
        <p:blipFill>
          <a:blip r:embed="rId4"/>
          <a:stretch>
            <a:fillRect/>
          </a:stretch>
        </p:blipFill>
        <p:spPr>
          <a:xfrm>
            <a:off x="1320319" y="5106057"/>
            <a:ext cx="7287393" cy="1289458"/>
          </a:xfrm>
          <a:prstGeom prst="rect">
            <a:avLst/>
          </a:prstGeom>
        </p:spPr>
      </p:pic>
      <p:sp>
        <p:nvSpPr>
          <p:cNvPr id="18" name="文本框 17">
            <a:extLst>
              <a:ext uri="{FF2B5EF4-FFF2-40B4-BE49-F238E27FC236}">
                <a16:creationId xmlns:a16="http://schemas.microsoft.com/office/drawing/2014/main" id="{F09453E8-FC4B-6F34-50A8-BDF52CF7A0C6}"/>
              </a:ext>
            </a:extLst>
          </p:cNvPr>
          <p:cNvSpPr txBox="1"/>
          <p:nvPr/>
        </p:nvSpPr>
        <p:spPr>
          <a:xfrm>
            <a:off x="93552" y="0"/>
            <a:ext cx="11896726"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Sentiment analysis --Review</a:t>
            </a:r>
          </a:p>
        </p:txBody>
      </p:sp>
    </p:spTree>
    <p:extLst>
      <p:ext uri="{BB962C8B-B14F-4D97-AF65-F5344CB8AC3E}">
        <p14:creationId xmlns:p14="http://schemas.microsoft.com/office/powerpoint/2010/main" val="8447040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2"/>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Background </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6043209" y="1588508"/>
            <a:ext cx="5595416" cy="4031873"/>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The Chinese Internet has many social platforms, on which netizens can post their comments. </a:t>
            </a:r>
          </a:p>
          <a:p>
            <a:pPr marL="514350" indent="-514350">
              <a:buAutoNum type="arabicPeriod"/>
            </a:pPr>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Different social platforms often </a:t>
            </a:r>
          </a:p>
          <a:p>
            <a:r>
              <a:rPr lang="en-US" altLang="zh-CN" sz="3200" dirty="0">
                <a:latin typeface="Times New Roman" panose="02020603050405020304" pitchFamily="18" charset="0"/>
                <a:cs typeface="Times New Roman" panose="02020603050405020304" pitchFamily="18" charset="0"/>
              </a:rPr>
              <a:t>carry different functions and have different ways of commenting. </a:t>
            </a:r>
          </a:p>
        </p:txBody>
      </p:sp>
      <p:pic>
        <p:nvPicPr>
          <p:cNvPr id="5" name="图片 4">
            <a:extLst>
              <a:ext uri="{FF2B5EF4-FFF2-40B4-BE49-F238E27FC236}">
                <a16:creationId xmlns:a16="http://schemas.microsoft.com/office/drawing/2014/main" id="{FE69807B-5DFF-4218-B600-5EA6A632D1C2}"/>
              </a:ext>
            </a:extLst>
          </p:cNvPr>
          <p:cNvPicPr>
            <a:picLocks noChangeAspect="1"/>
          </p:cNvPicPr>
          <p:nvPr/>
        </p:nvPicPr>
        <p:blipFill>
          <a:blip r:embed="rId5"/>
          <a:stretch>
            <a:fillRect/>
          </a:stretch>
        </p:blipFill>
        <p:spPr>
          <a:xfrm>
            <a:off x="319093" y="1951123"/>
            <a:ext cx="5595416" cy="2962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18" name="文本框 17">
            <a:extLst>
              <a:ext uri="{FF2B5EF4-FFF2-40B4-BE49-F238E27FC236}">
                <a16:creationId xmlns:a16="http://schemas.microsoft.com/office/drawing/2014/main" id="{F09453E8-FC4B-6F34-50A8-BDF52CF7A0C6}"/>
              </a:ext>
            </a:extLst>
          </p:cNvPr>
          <p:cNvSpPr txBox="1"/>
          <p:nvPr/>
        </p:nvSpPr>
        <p:spPr>
          <a:xfrm>
            <a:off x="93552" y="0"/>
            <a:ext cx="11896726" cy="1107996"/>
          </a:xfrm>
          <a:prstGeom prst="rect">
            <a:avLst/>
          </a:prstGeom>
          <a:noFill/>
        </p:spPr>
        <p:txBody>
          <a:bodyPr wrap="square" rtlCol="0">
            <a:spAutoFit/>
          </a:bodyPr>
          <a:lstStyle/>
          <a:p>
            <a:pPr algn="ctr"/>
            <a:r>
              <a:rPr lang="en-US" altLang="zh-CN" sz="6600" b="1">
                <a:latin typeface="Times New Roman" panose="02020603050405020304" pitchFamily="18" charset="0"/>
                <a:cs typeface="Times New Roman" panose="02020603050405020304" pitchFamily="18" charset="0"/>
              </a:rPr>
              <a:t>Import SnowNLP</a:t>
            </a:r>
            <a:endParaRPr lang="en-US" altLang="zh-CN" sz="66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097E4B0-D7BF-6820-8B62-634A21401BC8}"/>
              </a:ext>
            </a:extLst>
          </p:cNvPr>
          <p:cNvPicPr>
            <a:picLocks noChangeAspect="1"/>
          </p:cNvPicPr>
          <p:nvPr/>
        </p:nvPicPr>
        <p:blipFill>
          <a:blip r:embed="rId4"/>
          <a:stretch>
            <a:fillRect/>
          </a:stretch>
        </p:blipFill>
        <p:spPr>
          <a:xfrm>
            <a:off x="564051" y="1342340"/>
            <a:ext cx="5702593" cy="4934204"/>
          </a:xfrm>
          <a:prstGeom prst="rect">
            <a:avLst/>
          </a:prstGeom>
        </p:spPr>
      </p:pic>
      <p:pic>
        <p:nvPicPr>
          <p:cNvPr id="8" name="图片 7">
            <a:extLst>
              <a:ext uri="{FF2B5EF4-FFF2-40B4-BE49-F238E27FC236}">
                <a16:creationId xmlns:a16="http://schemas.microsoft.com/office/drawing/2014/main" id="{44303BEC-0B9A-1544-A086-F3F9E2A0A651}"/>
              </a:ext>
            </a:extLst>
          </p:cNvPr>
          <p:cNvPicPr>
            <a:picLocks noChangeAspect="1"/>
          </p:cNvPicPr>
          <p:nvPr/>
        </p:nvPicPr>
        <p:blipFill>
          <a:blip r:embed="rId5"/>
          <a:stretch>
            <a:fillRect/>
          </a:stretch>
        </p:blipFill>
        <p:spPr>
          <a:xfrm>
            <a:off x="7189051" y="1380391"/>
            <a:ext cx="4306805" cy="713477"/>
          </a:xfrm>
          <a:prstGeom prst="rect">
            <a:avLst/>
          </a:prstGeom>
        </p:spPr>
      </p:pic>
      <p:pic>
        <p:nvPicPr>
          <p:cNvPr id="10" name="图片 9">
            <a:extLst>
              <a:ext uri="{FF2B5EF4-FFF2-40B4-BE49-F238E27FC236}">
                <a16:creationId xmlns:a16="http://schemas.microsoft.com/office/drawing/2014/main" id="{BB098547-9047-27A0-D5B0-10895552E31E}"/>
              </a:ext>
            </a:extLst>
          </p:cNvPr>
          <p:cNvPicPr>
            <a:picLocks noChangeAspect="1"/>
          </p:cNvPicPr>
          <p:nvPr/>
        </p:nvPicPr>
        <p:blipFill>
          <a:blip r:embed="rId6"/>
          <a:stretch>
            <a:fillRect/>
          </a:stretch>
        </p:blipFill>
        <p:spPr>
          <a:xfrm>
            <a:off x="7189051" y="2563406"/>
            <a:ext cx="4061335" cy="620481"/>
          </a:xfrm>
          <a:prstGeom prst="rect">
            <a:avLst/>
          </a:prstGeom>
        </p:spPr>
      </p:pic>
      <p:pic>
        <p:nvPicPr>
          <p:cNvPr id="12" name="图片 11">
            <a:extLst>
              <a:ext uri="{FF2B5EF4-FFF2-40B4-BE49-F238E27FC236}">
                <a16:creationId xmlns:a16="http://schemas.microsoft.com/office/drawing/2014/main" id="{4943EC0A-9577-0AEF-82D7-36356511FCD5}"/>
              </a:ext>
            </a:extLst>
          </p:cNvPr>
          <p:cNvPicPr>
            <a:picLocks noChangeAspect="1"/>
          </p:cNvPicPr>
          <p:nvPr/>
        </p:nvPicPr>
        <p:blipFill>
          <a:blip r:embed="rId7"/>
          <a:stretch>
            <a:fillRect/>
          </a:stretch>
        </p:blipFill>
        <p:spPr>
          <a:xfrm>
            <a:off x="7189051" y="3621257"/>
            <a:ext cx="4936380" cy="428717"/>
          </a:xfrm>
          <a:prstGeom prst="rect">
            <a:avLst/>
          </a:prstGeom>
        </p:spPr>
      </p:pic>
      <p:pic>
        <p:nvPicPr>
          <p:cNvPr id="14" name="图片 13">
            <a:extLst>
              <a:ext uri="{FF2B5EF4-FFF2-40B4-BE49-F238E27FC236}">
                <a16:creationId xmlns:a16="http://schemas.microsoft.com/office/drawing/2014/main" id="{0C1BCE47-0B12-6211-EC15-9F53F6DFDAE0}"/>
              </a:ext>
            </a:extLst>
          </p:cNvPr>
          <p:cNvPicPr>
            <a:picLocks noChangeAspect="1"/>
          </p:cNvPicPr>
          <p:nvPr/>
        </p:nvPicPr>
        <p:blipFill>
          <a:blip r:embed="rId8"/>
          <a:stretch>
            <a:fillRect/>
          </a:stretch>
        </p:blipFill>
        <p:spPr>
          <a:xfrm>
            <a:off x="7189051" y="4487344"/>
            <a:ext cx="4778961" cy="523896"/>
          </a:xfrm>
          <a:prstGeom prst="rect">
            <a:avLst/>
          </a:prstGeom>
        </p:spPr>
      </p:pic>
    </p:spTree>
    <p:extLst>
      <p:ext uri="{BB962C8B-B14F-4D97-AF65-F5344CB8AC3E}">
        <p14:creationId xmlns:p14="http://schemas.microsoft.com/office/powerpoint/2010/main" val="4992438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3E12FD7-7CA4-7269-B850-1E774CAC7AE8}"/>
              </a:ext>
            </a:extLst>
          </p:cNvPr>
          <p:cNvPicPr>
            <a:picLocks noChangeAspect="1"/>
          </p:cNvPicPr>
          <p:nvPr/>
        </p:nvPicPr>
        <p:blipFill>
          <a:blip r:embed="rId2"/>
          <a:stretch>
            <a:fillRect/>
          </a:stretch>
        </p:blipFill>
        <p:spPr>
          <a:xfrm>
            <a:off x="1020536" y="302121"/>
            <a:ext cx="11046278" cy="6407860"/>
          </a:xfrm>
          <a:prstGeom prst="rect">
            <a:avLst/>
          </a:prstGeom>
        </p:spPr>
      </p:pic>
    </p:spTree>
    <p:extLst>
      <p:ext uri="{BB962C8B-B14F-4D97-AF65-F5344CB8AC3E}">
        <p14:creationId xmlns:p14="http://schemas.microsoft.com/office/powerpoint/2010/main" val="33160691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D18C9F-3F09-40C2-976E-C7DD352317F9}"/>
              </a:ext>
            </a:extLst>
          </p:cNvPr>
          <p:cNvSpPr txBox="1"/>
          <p:nvPr/>
        </p:nvSpPr>
        <p:spPr>
          <a:xfrm>
            <a:off x="764140" y="1242112"/>
            <a:ext cx="10555549"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First: some special case</a:t>
            </a:r>
          </a:p>
        </p:txBody>
      </p:sp>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397118" y="0"/>
            <a:ext cx="6750911"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 Verify accuracy </a:t>
            </a:r>
            <a:endParaRPr lang="zh-CN" altLang="en-US" sz="6600" b="1"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4C0E5B9-2681-CEE2-B40B-ADB016EC697B}"/>
              </a:ext>
            </a:extLst>
          </p:cNvPr>
          <p:cNvPicPr>
            <a:picLocks noChangeAspect="1"/>
          </p:cNvPicPr>
          <p:nvPr/>
        </p:nvPicPr>
        <p:blipFill>
          <a:blip r:embed="rId4"/>
          <a:stretch>
            <a:fillRect/>
          </a:stretch>
        </p:blipFill>
        <p:spPr>
          <a:xfrm>
            <a:off x="917560" y="2619847"/>
            <a:ext cx="8839654" cy="2794144"/>
          </a:xfrm>
          <a:prstGeom prst="rect">
            <a:avLst/>
          </a:prstGeom>
        </p:spPr>
      </p:pic>
    </p:spTree>
    <p:extLst>
      <p:ext uri="{BB962C8B-B14F-4D97-AF65-F5344CB8AC3E}">
        <p14:creationId xmlns:p14="http://schemas.microsoft.com/office/powerpoint/2010/main" val="38951424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D18C9F-3F09-40C2-976E-C7DD352317F9}"/>
              </a:ext>
            </a:extLst>
          </p:cNvPr>
          <p:cNvSpPr txBox="1"/>
          <p:nvPr/>
        </p:nvSpPr>
        <p:spPr>
          <a:xfrm>
            <a:off x="215500" y="36412"/>
            <a:ext cx="10555549" cy="58477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Second: Error check</a:t>
            </a:r>
          </a:p>
        </p:txBody>
      </p:sp>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pic>
        <p:nvPicPr>
          <p:cNvPr id="10" name="图片 9">
            <a:extLst>
              <a:ext uri="{FF2B5EF4-FFF2-40B4-BE49-F238E27FC236}">
                <a16:creationId xmlns:a16="http://schemas.microsoft.com/office/drawing/2014/main" id="{B80F3371-3B24-2271-FB52-8F458ACA8124}"/>
              </a:ext>
            </a:extLst>
          </p:cNvPr>
          <p:cNvPicPr>
            <a:picLocks noChangeAspect="1"/>
          </p:cNvPicPr>
          <p:nvPr/>
        </p:nvPicPr>
        <p:blipFill>
          <a:blip r:embed="rId4"/>
          <a:stretch>
            <a:fillRect/>
          </a:stretch>
        </p:blipFill>
        <p:spPr>
          <a:xfrm>
            <a:off x="787055" y="621187"/>
            <a:ext cx="9087317" cy="6140766"/>
          </a:xfrm>
          <a:prstGeom prst="rect">
            <a:avLst/>
          </a:prstGeom>
        </p:spPr>
      </p:pic>
    </p:spTree>
    <p:extLst>
      <p:ext uri="{BB962C8B-B14F-4D97-AF65-F5344CB8AC3E}">
        <p14:creationId xmlns:p14="http://schemas.microsoft.com/office/powerpoint/2010/main" val="29736888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E0FF478-4FD2-4EC6-1838-B766F1DC1172}"/>
              </a:ext>
            </a:extLst>
          </p:cNvPr>
          <p:cNvPicPr>
            <a:picLocks noChangeAspect="1"/>
          </p:cNvPicPr>
          <p:nvPr/>
        </p:nvPicPr>
        <p:blipFill>
          <a:blip r:embed="rId2"/>
          <a:stretch>
            <a:fillRect/>
          </a:stretch>
        </p:blipFill>
        <p:spPr>
          <a:xfrm>
            <a:off x="850668" y="190333"/>
            <a:ext cx="9004763" cy="6477333"/>
          </a:xfrm>
          <a:prstGeom prst="rect">
            <a:avLst/>
          </a:prstGeom>
        </p:spPr>
      </p:pic>
    </p:spTree>
    <p:extLst>
      <p:ext uri="{BB962C8B-B14F-4D97-AF65-F5344CB8AC3E}">
        <p14:creationId xmlns:p14="http://schemas.microsoft.com/office/powerpoint/2010/main" val="41260462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09AF9A3-79FD-70A8-71E7-522230198CD3}"/>
              </a:ext>
            </a:extLst>
          </p:cNvPr>
          <p:cNvPicPr>
            <a:picLocks noChangeAspect="1"/>
          </p:cNvPicPr>
          <p:nvPr/>
        </p:nvPicPr>
        <p:blipFill>
          <a:blip r:embed="rId2"/>
          <a:stretch>
            <a:fillRect/>
          </a:stretch>
        </p:blipFill>
        <p:spPr>
          <a:xfrm>
            <a:off x="344956" y="424543"/>
            <a:ext cx="9532998" cy="6196081"/>
          </a:xfrm>
          <a:prstGeom prst="rect">
            <a:avLst/>
          </a:prstGeom>
        </p:spPr>
      </p:pic>
    </p:spTree>
    <p:extLst>
      <p:ext uri="{BB962C8B-B14F-4D97-AF65-F5344CB8AC3E}">
        <p14:creationId xmlns:p14="http://schemas.microsoft.com/office/powerpoint/2010/main" val="40236589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3D18C9F-3F09-40C2-976E-C7DD352317F9}"/>
              </a:ext>
            </a:extLst>
          </p:cNvPr>
          <p:cNvSpPr txBox="1"/>
          <p:nvPr/>
        </p:nvSpPr>
        <p:spPr>
          <a:xfrm>
            <a:off x="843104" y="1708742"/>
            <a:ext cx="10142810" cy="4031873"/>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Conclusions:</a:t>
            </a:r>
          </a:p>
          <a:p>
            <a:endParaRPr lang="en-US" altLang="zh-CN" sz="3200" b="1" dirty="0">
              <a:latin typeface="Times New Roman" panose="02020603050405020304" pitchFamily="18" charset="0"/>
              <a:cs typeface="Times New Roman" panose="02020603050405020304" pitchFamily="18" charset="0"/>
            </a:endParaRPr>
          </a:p>
          <a:p>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tends to give extreme predictions, such as 1,0.9999, and 0.0005, which are prone to large differences between the prediction and the target (&amp;</a:t>
            </a:r>
            <a:r>
              <a:rPr lang="en-US" altLang="zh-CN" sz="3200" dirty="0" err="1">
                <a:latin typeface="Times New Roman" panose="02020603050405020304" pitchFamily="18" charset="0"/>
                <a:cs typeface="Times New Roman" panose="02020603050405020304" pitchFamily="18" charset="0"/>
              </a:rPr>
              <a:t>gt</a:t>
            </a:r>
            <a:r>
              <a:rPr lang="en-US" altLang="zh-CN" sz="3200" dirty="0">
                <a:latin typeface="Times New Roman" panose="02020603050405020304" pitchFamily="18" charset="0"/>
                <a:cs typeface="Times New Roman" panose="02020603050405020304" pitchFamily="18" charset="0"/>
              </a:rPr>
              <a:t>; 0.5). </a:t>
            </a:r>
          </a:p>
          <a:p>
            <a:endParaRPr lang="en-US" altLang="zh-CN" sz="3200" dirty="0">
              <a:latin typeface="Times New Roman" panose="02020603050405020304" pitchFamily="18" charset="0"/>
              <a:cs typeface="Times New Roman" panose="02020603050405020304" pitchFamily="18" charset="0"/>
            </a:endParaRPr>
          </a:p>
          <a:p>
            <a:r>
              <a:rPr lang="en-US" altLang="zh-CN" sz="3200" dirty="0" err="1">
                <a:latin typeface="Times New Roman" panose="02020603050405020304" pitchFamily="18" charset="0"/>
                <a:cs typeface="Times New Roman" panose="02020603050405020304" pitchFamily="18" charset="0"/>
              </a:rPr>
              <a:t>SnowNLP</a:t>
            </a:r>
            <a:r>
              <a:rPr lang="en-US" altLang="zh-CN" sz="3200" dirty="0">
                <a:latin typeface="Times New Roman" panose="02020603050405020304" pitchFamily="18" charset="0"/>
                <a:cs typeface="Times New Roman" panose="02020603050405020304" pitchFamily="18" charset="0"/>
              </a:rPr>
              <a:t> is more conservative, with fewer and more credible instances of that happening</a:t>
            </a:r>
            <a:r>
              <a:rPr lang="en-US" altLang="zh-CN" sz="3200" b="1" dirty="0">
                <a:latin typeface="Times New Roman" panose="02020603050405020304" pitchFamily="18" charset="0"/>
                <a:cs typeface="Times New Roman" panose="02020603050405020304" pitchFamily="18" charset="0"/>
              </a:rPr>
              <a:t>.</a:t>
            </a:r>
          </a:p>
        </p:txBody>
      </p:sp>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397118" y="0"/>
            <a:ext cx="6750911" cy="1107996"/>
          </a:xfrm>
          <a:prstGeom prst="rect">
            <a:avLst/>
          </a:prstGeom>
          <a:noFill/>
        </p:spPr>
        <p:txBody>
          <a:bodyPr wrap="square" rtlCol="0">
            <a:spAutoFit/>
          </a:bodyPr>
          <a:lstStyle/>
          <a:p>
            <a:r>
              <a:rPr lang="en-US" altLang="zh-CN" sz="6600" b="1" dirty="0">
                <a:latin typeface="Times New Roman" panose="02020603050405020304" pitchFamily="18" charset="0"/>
                <a:cs typeface="Times New Roman" panose="02020603050405020304" pitchFamily="18" charset="0"/>
              </a:rPr>
              <a:t> Verify accuracy </a:t>
            </a:r>
            <a:endParaRPr lang="zh-CN" altLang="en-US" sz="6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08194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E2CC47A-BA73-4EA0-8DA2-D3A2D4DDBDBB}"/>
              </a:ext>
            </a:extLst>
          </p:cNvPr>
          <p:cNvSpPr txBox="1"/>
          <p:nvPr/>
        </p:nvSpPr>
        <p:spPr>
          <a:xfrm>
            <a:off x="133350" y="182581"/>
            <a:ext cx="11896726"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The Prospect of Future</a:t>
            </a:r>
          </a:p>
        </p:txBody>
      </p:sp>
      <p:sp>
        <p:nvSpPr>
          <p:cNvPr id="5" name="文本框 4">
            <a:extLst>
              <a:ext uri="{FF2B5EF4-FFF2-40B4-BE49-F238E27FC236}">
                <a16:creationId xmlns:a16="http://schemas.microsoft.com/office/drawing/2014/main" id="{29DB8897-A7EE-49E2-8B6C-69807C0479AA}"/>
              </a:ext>
            </a:extLst>
          </p:cNvPr>
          <p:cNvSpPr txBox="1"/>
          <p:nvPr/>
        </p:nvSpPr>
        <p:spPr>
          <a:xfrm>
            <a:off x="1182600" y="1574211"/>
            <a:ext cx="11185864" cy="3170099"/>
          </a:xfrm>
          <a:prstGeom prst="rect">
            <a:avLst/>
          </a:prstGeom>
          <a:noFill/>
        </p:spPr>
        <p:txBody>
          <a:bodyPr wrap="square">
            <a:spAutoFit/>
          </a:bodyPr>
          <a:lstStyle/>
          <a:p>
            <a:pPr marL="571500" indent="-571500">
              <a:buFont typeface="Arial" panose="020B0604020202020204" pitchFamily="34" charset="0"/>
              <a:buChar char="•"/>
            </a:pPr>
            <a:r>
              <a:rPr lang="en-US" altLang="zh-CN" sz="4000" dirty="0">
                <a:latin typeface="Times New Roman" panose="02020603050405020304" pitchFamily="18" charset="0"/>
                <a:cs typeface="Times New Roman" panose="02020603050405020304" pitchFamily="18" charset="0"/>
              </a:rPr>
              <a:t>Crawl More Platforms</a:t>
            </a:r>
          </a:p>
          <a:p>
            <a:endParaRPr lang="en-US" altLang="zh-CN"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CN" sz="4000" dirty="0">
                <a:latin typeface="Times New Roman" panose="02020603050405020304" pitchFamily="18" charset="0"/>
                <a:cs typeface="Times New Roman" panose="02020603050405020304" pitchFamily="18" charset="0"/>
              </a:rPr>
              <a:t>Further explore the principle</a:t>
            </a:r>
          </a:p>
          <a:p>
            <a:pPr marL="571500" indent="-571500">
              <a:buFont typeface="Arial" panose="020B0604020202020204" pitchFamily="34" charset="0"/>
              <a:buChar char="•"/>
            </a:pPr>
            <a:endParaRPr lang="en-US" altLang="zh-CN" sz="40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CN" sz="4000" dirty="0">
                <a:latin typeface="Times New Roman" panose="02020603050405020304" pitchFamily="18" charset="0"/>
                <a:cs typeface="Times New Roman" panose="02020603050405020304" pitchFamily="18" charset="0"/>
              </a:rPr>
              <a:t>Systematic</a:t>
            </a:r>
          </a:p>
        </p:txBody>
      </p:sp>
    </p:spTree>
    <p:extLst>
      <p:ext uri="{BB962C8B-B14F-4D97-AF65-F5344CB8AC3E}">
        <p14:creationId xmlns:p14="http://schemas.microsoft.com/office/powerpoint/2010/main" val="42455788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E2CC47A-BA73-4EA0-8DA2-D3A2D4DDBDBB}"/>
              </a:ext>
            </a:extLst>
          </p:cNvPr>
          <p:cNvSpPr txBox="1"/>
          <p:nvPr/>
        </p:nvSpPr>
        <p:spPr>
          <a:xfrm>
            <a:off x="-396039" y="2043465"/>
            <a:ext cx="11896726" cy="1569660"/>
          </a:xfrm>
          <a:prstGeom prst="rect">
            <a:avLst/>
          </a:prstGeom>
          <a:noFill/>
        </p:spPr>
        <p:txBody>
          <a:bodyPr wrap="square" rtlCol="0">
            <a:spAutoFit/>
          </a:bodyPr>
          <a:lstStyle/>
          <a:p>
            <a:pPr algn="ctr"/>
            <a:r>
              <a:rPr lang="en-US" altLang="zh-CN" sz="9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88741877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Background </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5864138" y="1413063"/>
            <a:ext cx="6227247" cy="353943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Through crawler, massive comment data can be easily obtained for subsequent analysis.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The research in the field of network user sentiment analysis provides a new method and tool for the prediction of specific social behavior. </a:t>
            </a:r>
          </a:p>
        </p:txBody>
      </p:sp>
      <p:pic>
        <p:nvPicPr>
          <p:cNvPr id="5" name="图片 4">
            <a:extLst>
              <a:ext uri="{FF2B5EF4-FFF2-40B4-BE49-F238E27FC236}">
                <a16:creationId xmlns:a16="http://schemas.microsoft.com/office/drawing/2014/main" id="{FE69807B-5DFF-4218-B600-5EA6A632D1C2}"/>
              </a:ext>
            </a:extLst>
          </p:cNvPr>
          <p:cNvPicPr>
            <a:picLocks noChangeAspect="1"/>
          </p:cNvPicPr>
          <p:nvPr/>
        </p:nvPicPr>
        <p:blipFill>
          <a:blip r:embed="rId4"/>
          <a:stretch>
            <a:fillRect/>
          </a:stretch>
        </p:blipFill>
        <p:spPr>
          <a:xfrm>
            <a:off x="319093" y="1951123"/>
            <a:ext cx="5595416" cy="2962928"/>
          </a:xfrm>
          <a:prstGeom prst="rect">
            <a:avLst/>
          </a:prstGeom>
        </p:spPr>
      </p:pic>
    </p:spTree>
    <p:extLst>
      <p:ext uri="{BB962C8B-B14F-4D97-AF65-F5344CB8AC3E}">
        <p14:creationId xmlns:p14="http://schemas.microsoft.com/office/powerpoint/2010/main" val="327310345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 </a:t>
            </a:r>
            <a:r>
              <a:rPr lang="en-US" altLang="zh-CN" sz="1800" b="1" dirty="0">
                <a:solidFill>
                  <a:srgbClr val="000000"/>
                </a:solidFill>
                <a:effectLst/>
                <a:latin typeface="LMRoman12-Bold"/>
              </a:rPr>
              <a:t> </a:t>
            </a:r>
            <a:r>
              <a:rPr lang="en-US" altLang="zh-CN" sz="6600" b="1" dirty="0">
                <a:latin typeface="Times New Roman" panose="02020603050405020304" pitchFamily="18" charset="0"/>
                <a:cs typeface="Times New Roman" panose="02020603050405020304" pitchFamily="18" charset="0"/>
              </a:rPr>
              <a:t>Data Collection </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675454" y="1732445"/>
            <a:ext cx="11363416" cy="3108543"/>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For the last time, we used crawlers to get comments from </a:t>
            </a:r>
            <a:r>
              <a:rPr lang="en-US" altLang="zh-CN" sz="2800" dirty="0" err="1">
                <a:latin typeface="Times New Roman" panose="02020603050405020304" pitchFamily="18" charset="0"/>
                <a:cs typeface="Times New Roman" panose="02020603050405020304" pitchFamily="18" charset="0"/>
              </a:rPr>
              <a:t>Zhihu</a:t>
            </a:r>
            <a:r>
              <a:rPr lang="en-US" altLang="zh-CN" sz="2800" dirty="0">
                <a:latin typeface="Times New Roman" panose="02020603050405020304" pitchFamily="18" charset="0"/>
                <a:cs typeface="Times New Roman" panose="02020603050405020304" pitchFamily="18" charset="0"/>
              </a:rPr>
              <a:t>, Weibo, and </a:t>
            </a:r>
            <a:r>
              <a:rPr lang="en-US" altLang="zh-CN" sz="2800" dirty="0" err="1">
                <a:latin typeface="Times New Roman" panose="02020603050405020304" pitchFamily="18" charset="0"/>
                <a:cs typeface="Times New Roman" panose="02020603050405020304" pitchFamily="18" charset="0"/>
              </a:rPr>
              <a:t>Bilibili</a:t>
            </a:r>
            <a:r>
              <a:rPr lang="en-US" altLang="zh-CN" sz="2800" dirty="0">
                <a:latin typeface="Times New Roman" panose="02020603050405020304" pitchFamily="18" charset="0"/>
                <a:cs typeface="Times New Roman" panose="02020603050405020304" pitchFamily="18" charset="0"/>
              </a:rPr>
              <a:t>.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We chose the comments about topic “</a:t>
            </a:r>
            <a:r>
              <a:rPr lang="zh-CN" altLang="en-US" sz="2800" dirty="0">
                <a:latin typeface="Times New Roman" panose="02020603050405020304" pitchFamily="18" charset="0"/>
                <a:cs typeface="Times New Roman" panose="02020603050405020304" pitchFamily="18" charset="0"/>
              </a:rPr>
              <a:t>俄罗斯”</a:t>
            </a:r>
            <a:r>
              <a:rPr lang="en-US" altLang="zh-CN" sz="2800" dirty="0">
                <a:latin typeface="Times New Roman" panose="02020603050405020304" pitchFamily="18" charset="0"/>
                <a:cs typeface="Times New Roman" panose="02020603050405020304" pitchFamily="18" charset="0"/>
              </a:rPr>
              <a:t>.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For different platforms, different crawlers need to be designed according to their characteristics and anti-crawler Settings.</a:t>
            </a:r>
          </a:p>
        </p:txBody>
      </p:sp>
    </p:spTree>
    <p:extLst>
      <p:ext uri="{BB962C8B-B14F-4D97-AF65-F5344CB8AC3E}">
        <p14:creationId xmlns:p14="http://schemas.microsoft.com/office/powerpoint/2010/main" val="686308631"/>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a:latin typeface="Times New Roman" panose="02020603050405020304" pitchFamily="18" charset="0"/>
                <a:cs typeface="Times New Roman" panose="02020603050405020304" pitchFamily="18" charset="0"/>
              </a:rPr>
              <a:t> </a:t>
            </a:r>
            <a:r>
              <a:rPr lang="en-US" altLang="zh-CN" sz="1800" b="1" dirty="0">
                <a:solidFill>
                  <a:srgbClr val="000000"/>
                </a:solidFill>
                <a:effectLst/>
                <a:latin typeface="LMRoman12-Bold"/>
              </a:rPr>
              <a:t> </a:t>
            </a:r>
            <a:r>
              <a:rPr lang="en-US" altLang="zh-CN" sz="6600" b="1" dirty="0">
                <a:latin typeface="Times New Roman" panose="02020603050405020304" pitchFamily="18" charset="0"/>
                <a:cs typeface="Times New Roman" panose="02020603050405020304" pitchFamily="18" charset="0"/>
              </a:rPr>
              <a:t>Data Cleaning</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593564" y="1768169"/>
            <a:ext cx="11527195" cy="353943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a:t>
            </a:r>
            <a:r>
              <a:rPr lang="en-US" altLang="zh-CN" sz="2800" dirty="0" err="1">
                <a:latin typeface="Times New Roman" panose="02020603050405020304" pitchFamily="18" charset="0"/>
                <a:cs typeface="Times New Roman" panose="02020603050405020304" pitchFamily="18" charset="0"/>
              </a:rPr>
              <a:t>jieba</a:t>
            </a:r>
            <a:r>
              <a:rPr lang="en-US" altLang="zh-CN" sz="2800" dirty="0">
                <a:latin typeface="Times New Roman" panose="02020603050405020304" pitchFamily="18" charset="0"/>
                <a:cs typeface="Times New Roman" panose="02020603050405020304" pitchFamily="18" charset="0"/>
              </a:rPr>
              <a:t> to break down the Chinese comments we have collected into words and phrases. These words are used to generate word clouds.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We used regular expressions to remove HTTP tags from the data.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Further more, we added some stop words, to filter some prepositions, including “</a:t>
            </a:r>
            <a:r>
              <a:rPr lang="zh-CN" altLang="en-US" sz="2800" dirty="0">
                <a:latin typeface="Times New Roman" panose="02020603050405020304" pitchFamily="18" charset="0"/>
                <a:cs typeface="Times New Roman" panose="02020603050405020304" pitchFamily="18" charset="0"/>
              </a:rPr>
              <a:t>是</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其 </a:t>
            </a:r>
            <a:endParaRPr lang="en-US" altLang="zh-CN" sz="28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中</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里面</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然后</a:t>
            </a:r>
            <a:r>
              <a:rPr lang="en-US" altLang="zh-CN" sz="2800" dirty="0">
                <a:latin typeface="Times New Roman" panose="02020603050405020304" pitchFamily="18" charset="0"/>
                <a:cs typeface="Times New Roman" panose="02020603050405020304" pitchFamily="18" charset="0"/>
              </a:rPr>
              <a:t>” and so on. </a:t>
            </a:r>
          </a:p>
        </p:txBody>
      </p:sp>
    </p:spTree>
    <p:extLst>
      <p:ext uri="{BB962C8B-B14F-4D97-AF65-F5344CB8AC3E}">
        <p14:creationId xmlns:p14="http://schemas.microsoft.com/office/powerpoint/2010/main" val="3201950790"/>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729133" y="276666"/>
            <a:ext cx="6830147" cy="1107996"/>
          </a:xfrm>
          <a:prstGeom prst="rect">
            <a:avLst/>
          </a:prstGeom>
          <a:noFill/>
        </p:spPr>
        <p:txBody>
          <a:bodyPr wrap="square" rtlCol="0">
            <a:spAutoFit/>
          </a:bodyPr>
          <a:lstStyle/>
          <a:p>
            <a:pPr algn="ctr"/>
            <a:r>
              <a:rPr lang="en-US" altLang="zh-CN" sz="6600" b="1" dirty="0" err="1">
                <a:latin typeface="Times New Roman" panose="02020603050405020304" pitchFamily="18" charset="0"/>
                <a:cs typeface="Times New Roman" panose="02020603050405020304" pitchFamily="18" charset="0"/>
              </a:rPr>
              <a:t>WordCloud</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417497" y="1581738"/>
            <a:ext cx="11527195" cy="353943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We used the python package </a:t>
            </a:r>
            <a:r>
              <a:rPr lang="en-US" altLang="zh-CN" sz="2800" dirty="0" err="1">
                <a:latin typeface="Times New Roman" panose="02020603050405020304" pitchFamily="18" charset="0"/>
                <a:cs typeface="Times New Roman" panose="02020603050405020304" pitchFamily="18" charset="0"/>
              </a:rPr>
              <a:t>WordCloud</a:t>
            </a:r>
            <a:r>
              <a:rPr lang="en-US" altLang="zh-CN" sz="2800" dirty="0">
                <a:latin typeface="Times New Roman" panose="02020603050405020304" pitchFamily="18" charset="0"/>
                <a:cs typeface="Times New Roman" panose="02020603050405020304" pitchFamily="18" charset="0"/>
              </a:rPr>
              <a:t> to generate the word cloud.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By looking at the word cloud, we can see how often different words appear in comments on the platform. The larger the word, the higher the frequency of the comments. </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Word clouds help us intuitively analyze the emotional tendencies of comments on various platforms.</a:t>
            </a:r>
          </a:p>
        </p:txBody>
      </p:sp>
    </p:spTree>
    <p:extLst>
      <p:ext uri="{BB962C8B-B14F-4D97-AF65-F5344CB8AC3E}">
        <p14:creationId xmlns:p14="http://schemas.microsoft.com/office/powerpoint/2010/main" val="174176115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custDataLst>
              <p:tags r:id="rId1"/>
            </p:custDataLst>
          </p:nvPr>
        </p:nvGrpSpPr>
        <p:grpSpPr>
          <a:xfrm>
            <a:off x="5667404" y="6402055"/>
            <a:ext cx="857192" cy="188886"/>
            <a:chOff x="4650349" y="2122155"/>
            <a:chExt cx="2710455" cy="597262"/>
          </a:xfrm>
          <a:solidFill>
            <a:schemeClr val="bg1">
              <a:alpha val="72000"/>
            </a:schemeClr>
          </a:solidFill>
        </p:grpSpPr>
        <p:grpSp>
          <p:nvGrpSpPr>
            <p:cNvPr id="32" name="组合 31"/>
            <p:cNvGrpSpPr/>
            <p:nvPr/>
          </p:nvGrpSpPr>
          <p:grpSpPr>
            <a:xfrm>
              <a:off x="4650349" y="2122155"/>
              <a:ext cx="622079" cy="597262"/>
              <a:chOff x="4650349" y="2122155"/>
              <a:chExt cx="622079" cy="597262"/>
            </a:xfrm>
            <a:grpFill/>
          </p:grpSpPr>
          <p:sp>
            <p:nvSpPr>
              <p:cNvPr id="42" name="Freeform 5"/>
              <p:cNvSpPr/>
              <p:nvPr/>
            </p:nvSpPr>
            <p:spPr bwMode="auto">
              <a:xfrm>
                <a:off x="4650349" y="2122155"/>
                <a:ext cx="332548" cy="597262"/>
              </a:xfrm>
              <a:custGeom>
                <a:avLst/>
                <a:gdLst>
                  <a:gd name="T0" fmla="*/ 0 w 201"/>
                  <a:gd name="T1" fmla="*/ 0 h 361"/>
                  <a:gd name="T2" fmla="*/ 0 w 201"/>
                  <a:gd name="T3" fmla="*/ 361 h 361"/>
                  <a:gd name="T4" fmla="*/ 201 w 201"/>
                  <a:gd name="T5" fmla="*/ 0 h 361"/>
                  <a:gd name="T6" fmla="*/ 0 w 201"/>
                  <a:gd name="T7" fmla="*/ 0 h 361"/>
                </a:gdLst>
                <a:ahLst/>
                <a:cxnLst>
                  <a:cxn ang="0">
                    <a:pos x="T0" y="T1"/>
                  </a:cxn>
                  <a:cxn ang="0">
                    <a:pos x="T2" y="T3"/>
                  </a:cxn>
                  <a:cxn ang="0">
                    <a:pos x="T4" y="T5"/>
                  </a:cxn>
                  <a:cxn ang="0">
                    <a:pos x="T6" y="T7"/>
                  </a:cxn>
                </a:cxnLst>
                <a:rect l="0" t="0" r="r" b="b"/>
                <a:pathLst>
                  <a:path w="201" h="361">
                    <a:moveTo>
                      <a:pt x="0" y="0"/>
                    </a:moveTo>
                    <a:lnTo>
                      <a:pt x="0" y="361"/>
                    </a:lnTo>
                    <a:lnTo>
                      <a:pt x="201"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3" name="Freeform 6"/>
              <p:cNvSpPr/>
              <p:nvPr/>
            </p:nvSpPr>
            <p:spPr bwMode="auto">
              <a:xfrm>
                <a:off x="4797597" y="2163516"/>
                <a:ext cx="474831" cy="555900"/>
              </a:xfrm>
              <a:custGeom>
                <a:avLst/>
                <a:gdLst>
                  <a:gd name="T0" fmla="*/ 167 w 287"/>
                  <a:gd name="T1" fmla="*/ 0 h 336"/>
                  <a:gd name="T2" fmla="*/ 112 w 287"/>
                  <a:gd name="T3" fmla="*/ 98 h 336"/>
                  <a:gd name="T4" fmla="*/ 157 w 287"/>
                  <a:gd name="T5" fmla="*/ 159 h 336"/>
                  <a:gd name="T6" fmla="*/ 64 w 287"/>
                  <a:gd name="T7" fmla="*/ 186 h 336"/>
                  <a:gd name="T8" fmla="*/ 0 w 287"/>
                  <a:gd name="T9" fmla="*/ 299 h 336"/>
                  <a:gd name="T10" fmla="*/ 127 w 287"/>
                  <a:gd name="T11" fmla="*/ 255 h 336"/>
                  <a:gd name="T12" fmla="*/ 186 w 287"/>
                  <a:gd name="T13" fmla="*/ 336 h 336"/>
                  <a:gd name="T14" fmla="*/ 174 w 287"/>
                  <a:gd name="T15" fmla="*/ 240 h 336"/>
                  <a:gd name="T16" fmla="*/ 287 w 287"/>
                  <a:gd name="T17" fmla="*/ 203 h 336"/>
                  <a:gd name="T18" fmla="*/ 167 w 287"/>
                  <a:gd name="T19"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336">
                    <a:moveTo>
                      <a:pt x="167" y="0"/>
                    </a:moveTo>
                    <a:lnTo>
                      <a:pt x="112" y="98"/>
                    </a:lnTo>
                    <a:lnTo>
                      <a:pt x="157" y="159"/>
                    </a:lnTo>
                    <a:lnTo>
                      <a:pt x="64" y="186"/>
                    </a:lnTo>
                    <a:lnTo>
                      <a:pt x="0" y="299"/>
                    </a:lnTo>
                    <a:lnTo>
                      <a:pt x="127" y="255"/>
                    </a:lnTo>
                    <a:lnTo>
                      <a:pt x="186" y="336"/>
                    </a:lnTo>
                    <a:lnTo>
                      <a:pt x="174" y="240"/>
                    </a:lnTo>
                    <a:lnTo>
                      <a:pt x="287" y="203"/>
                    </a:lnTo>
                    <a:lnTo>
                      <a:pt x="167"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33" name="组合 32"/>
            <p:cNvGrpSpPr/>
            <p:nvPr/>
          </p:nvGrpSpPr>
          <p:grpSpPr>
            <a:xfrm>
              <a:off x="5431700" y="2294219"/>
              <a:ext cx="1929104" cy="251479"/>
              <a:chOff x="5340260" y="2294219"/>
              <a:chExt cx="1929104" cy="251479"/>
            </a:xfrm>
            <a:grpFill/>
          </p:grpSpPr>
          <p:sp>
            <p:nvSpPr>
              <p:cNvPr id="34" name="Freeform 7"/>
              <p:cNvSpPr>
                <a:spLocks noEditPoints="1"/>
              </p:cNvSpPr>
              <p:nvPr/>
            </p:nvSpPr>
            <p:spPr bwMode="auto">
              <a:xfrm>
                <a:off x="5340260" y="2297528"/>
                <a:ext cx="259751" cy="246516"/>
              </a:xfrm>
              <a:custGeom>
                <a:avLst/>
                <a:gdLst>
                  <a:gd name="T0" fmla="*/ 12 w 91"/>
                  <a:gd name="T1" fmla="*/ 48 h 88"/>
                  <a:gd name="T2" fmla="*/ 7 w 91"/>
                  <a:gd name="T3" fmla="*/ 36 h 88"/>
                  <a:gd name="T4" fmla="*/ 6 w 91"/>
                  <a:gd name="T5" fmla="*/ 31 h 88"/>
                  <a:gd name="T6" fmla="*/ 0 w 91"/>
                  <a:gd name="T7" fmla="*/ 28 h 88"/>
                  <a:gd name="T8" fmla="*/ 21 w 91"/>
                  <a:gd name="T9" fmla="*/ 2 h 88"/>
                  <a:gd name="T10" fmla="*/ 16 w 91"/>
                  <a:gd name="T11" fmla="*/ 13 h 88"/>
                  <a:gd name="T12" fmla="*/ 31 w 91"/>
                  <a:gd name="T13" fmla="*/ 19 h 88"/>
                  <a:gd name="T14" fmla="*/ 7 w 91"/>
                  <a:gd name="T15" fmla="*/ 29 h 88"/>
                  <a:gd name="T16" fmla="*/ 28 w 91"/>
                  <a:gd name="T17" fmla="*/ 36 h 88"/>
                  <a:gd name="T18" fmla="*/ 19 w 91"/>
                  <a:gd name="T19" fmla="*/ 48 h 88"/>
                  <a:gd name="T20" fmla="*/ 31 w 91"/>
                  <a:gd name="T21" fmla="*/ 54 h 88"/>
                  <a:gd name="T22" fmla="*/ 19 w 91"/>
                  <a:gd name="T23" fmla="*/ 72 h 88"/>
                  <a:gd name="T24" fmla="*/ 31 w 91"/>
                  <a:gd name="T25" fmla="*/ 67 h 88"/>
                  <a:gd name="T26" fmla="*/ 25 w 91"/>
                  <a:gd name="T27" fmla="*/ 76 h 88"/>
                  <a:gd name="T28" fmla="*/ 15 w 91"/>
                  <a:gd name="T29" fmla="*/ 84 h 88"/>
                  <a:gd name="T30" fmla="*/ 12 w 91"/>
                  <a:gd name="T31" fmla="*/ 70 h 88"/>
                  <a:gd name="T32" fmla="*/ 1 w 91"/>
                  <a:gd name="T33" fmla="*/ 54 h 88"/>
                  <a:gd name="T34" fmla="*/ 34 w 91"/>
                  <a:gd name="T35" fmla="*/ 18 h 88"/>
                  <a:gd name="T36" fmla="*/ 71 w 91"/>
                  <a:gd name="T37" fmla="*/ 0 h 88"/>
                  <a:gd name="T38" fmla="*/ 74 w 91"/>
                  <a:gd name="T39" fmla="*/ 10 h 88"/>
                  <a:gd name="T40" fmla="*/ 82 w 91"/>
                  <a:gd name="T41" fmla="*/ 18 h 88"/>
                  <a:gd name="T42" fmla="*/ 69 w 91"/>
                  <a:gd name="T43" fmla="*/ 52 h 88"/>
                  <a:gd name="T44" fmla="*/ 73 w 91"/>
                  <a:gd name="T45" fmla="*/ 79 h 88"/>
                  <a:gd name="T46" fmla="*/ 83 w 91"/>
                  <a:gd name="T47" fmla="*/ 75 h 88"/>
                  <a:gd name="T48" fmla="*/ 85 w 91"/>
                  <a:gd name="T49" fmla="*/ 62 h 88"/>
                  <a:gd name="T50" fmla="*/ 90 w 91"/>
                  <a:gd name="T51" fmla="*/ 74 h 88"/>
                  <a:gd name="T52" fmla="*/ 80 w 91"/>
                  <a:gd name="T53" fmla="*/ 86 h 88"/>
                  <a:gd name="T54" fmla="*/ 63 w 91"/>
                  <a:gd name="T55" fmla="*/ 77 h 88"/>
                  <a:gd name="T56" fmla="*/ 54 w 91"/>
                  <a:gd name="T57" fmla="*/ 52 h 88"/>
                  <a:gd name="T58" fmla="*/ 28 w 91"/>
                  <a:gd name="T59" fmla="*/ 85 h 88"/>
                  <a:gd name="T60" fmla="*/ 47 w 91"/>
                  <a:gd name="T61" fmla="*/ 52 h 88"/>
                  <a:gd name="T62" fmla="*/ 34 w 91"/>
                  <a:gd name="T63" fmla="*/ 18 h 88"/>
                  <a:gd name="T64" fmla="*/ 43 w 91"/>
                  <a:gd name="T65" fmla="*/ 0 h 88"/>
                  <a:gd name="T66" fmla="*/ 54 w 91"/>
                  <a:gd name="T67" fmla="*/ 13 h 88"/>
                  <a:gd name="T68" fmla="*/ 38 w 91"/>
                  <a:gd name="T69" fmla="*/ 3 h 88"/>
                  <a:gd name="T70" fmla="*/ 76 w 91"/>
                  <a:gd name="T71" fmla="*/ 45 h 88"/>
                  <a:gd name="T72" fmla="*/ 41 w 91"/>
                  <a:gd name="T73"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8">
                    <a:moveTo>
                      <a:pt x="1" y="48"/>
                    </a:moveTo>
                    <a:cubicBezTo>
                      <a:pt x="12" y="48"/>
                      <a:pt x="12" y="48"/>
                      <a:pt x="12" y="48"/>
                    </a:cubicBezTo>
                    <a:cubicBezTo>
                      <a:pt x="12" y="36"/>
                      <a:pt x="12" y="36"/>
                      <a:pt x="12" y="36"/>
                    </a:cubicBezTo>
                    <a:cubicBezTo>
                      <a:pt x="7" y="36"/>
                      <a:pt x="7" y="36"/>
                      <a:pt x="7" y="36"/>
                    </a:cubicBezTo>
                    <a:cubicBezTo>
                      <a:pt x="7" y="30"/>
                      <a:pt x="7" y="30"/>
                      <a:pt x="7" y="30"/>
                    </a:cubicBezTo>
                    <a:cubicBezTo>
                      <a:pt x="7" y="31"/>
                      <a:pt x="7" y="31"/>
                      <a:pt x="6" y="31"/>
                    </a:cubicBezTo>
                    <a:cubicBezTo>
                      <a:pt x="5" y="32"/>
                      <a:pt x="5" y="33"/>
                      <a:pt x="4" y="34"/>
                    </a:cubicBezTo>
                    <a:cubicBezTo>
                      <a:pt x="3" y="32"/>
                      <a:pt x="1" y="30"/>
                      <a:pt x="0" y="28"/>
                    </a:cubicBezTo>
                    <a:cubicBezTo>
                      <a:pt x="6" y="20"/>
                      <a:pt x="11" y="11"/>
                      <a:pt x="14" y="0"/>
                    </a:cubicBezTo>
                    <a:cubicBezTo>
                      <a:pt x="21" y="2"/>
                      <a:pt x="21" y="2"/>
                      <a:pt x="21" y="2"/>
                    </a:cubicBezTo>
                    <a:cubicBezTo>
                      <a:pt x="20" y="4"/>
                      <a:pt x="19" y="6"/>
                      <a:pt x="18" y="9"/>
                    </a:cubicBezTo>
                    <a:cubicBezTo>
                      <a:pt x="17" y="11"/>
                      <a:pt x="17" y="12"/>
                      <a:pt x="16" y="13"/>
                    </a:cubicBezTo>
                    <a:cubicBezTo>
                      <a:pt x="31" y="13"/>
                      <a:pt x="31" y="13"/>
                      <a:pt x="31" y="13"/>
                    </a:cubicBezTo>
                    <a:cubicBezTo>
                      <a:pt x="31" y="19"/>
                      <a:pt x="31" y="19"/>
                      <a:pt x="31" y="19"/>
                    </a:cubicBezTo>
                    <a:cubicBezTo>
                      <a:pt x="13" y="19"/>
                      <a:pt x="13" y="19"/>
                      <a:pt x="13" y="19"/>
                    </a:cubicBezTo>
                    <a:cubicBezTo>
                      <a:pt x="12" y="23"/>
                      <a:pt x="10" y="26"/>
                      <a:pt x="7" y="29"/>
                    </a:cubicBezTo>
                    <a:cubicBezTo>
                      <a:pt x="28" y="29"/>
                      <a:pt x="28" y="29"/>
                      <a:pt x="28" y="29"/>
                    </a:cubicBezTo>
                    <a:cubicBezTo>
                      <a:pt x="28" y="36"/>
                      <a:pt x="28" y="36"/>
                      <a:pt x="28" y="36"/>
                    </a:cubicBezTo>
                    <a:cubicBezTo>
                      <a:pt x="19" y="36"/>
                      <a:pt x="19" y="36"/>
                      <a:pt x="19" y="36"/>
                    </a:cubicBezTo>
                    <a:cubicBezTo>
                      <a:pt x="19" y="48"/>
                      <a:pt x="19" y="48"/>
                      <a:pt x="19" y="48"/>
                    </a:cubicBezTo>
                    <a:cubicBezTo>
                      <a:pt x="31" y="48"/>
                      <a:pt x="31" y="48"/>
                      <a:pt x="31" y="48"/>
                    </a:cubicBezTo>
                    <a:cubicBezTo>
                      <a:pt x="31" y="54"/>
                      <a:pt x="31" y="54"/>
                      <a:pt x="31" y="54"/>
                    </a:cubicBezTo>
                    <a:cubicBezTo>
                      <a:pt x="19" y="54"/>
                      <a:pt x="19" y="54"/>
                      <a:pt x="19" y="54"/>
                    </a:cubicBezTo>
                    <a:cubicBezTo>
                      <a:pt x="19" y="72"/>
                      <a:pt x="19" y="72"/>
                      <a:pt x="19" y="72"/>
                    </a:cubicBezTo>
                    <a:cubicBezTo>
                      <a:pt x="23" y="70"/>
                      <a:pt x="26" y="67"/>
                      <a:pt x="30" y="64"/>
                    </a:cubicBezTo>
                    <a:cubicBezTo>
                      <a:pt x="30" y="65"/>
                      <a:pt x="31" y="66"/>
                      <a:pt x="31" y="67"/>
                    </a:cubicBezTo>
                    <a:cubicBezTo>
                      <a:pt x="31" y="69"/>
                      <a:pt x="32" y="71"/>
                      <a:pt x="32" y="72"/>
                    </a:cubicBezTo>
                    <a:cubicBezTo>
                      <a:pt x="30" y="72"/>
                      <a:pt x="28" y="74"/>
                      <a:pt x="25" y="76"/>
                    </a:cubicBezTo>
                    <a:cubicBezTo>
                      <a:pt x="19" y="79"/>
                      <a:pt x="19" y="79"/>
                      <a:pt x="19" y="79"/>
                    </a:cubicBezTo>
                    <a:cubicBezTo>
                      <a:pt x="18" y="80"/>
                      <a:pt x="17" y="82"/>
                      <a:pt x="15" y="84"/>
                    </a:cubicBezTo>
                    <a:cubicBezTo>
                      <a:pt x="9" y="78"/>
                      <a:pt x="9" y="78"/>
                      <a:pt x="9" y="78"/>
                    </a:cubicBezTo>
                    <a:cubicBezTo>
                      <a:pt x="12" y="77"/>
                      <a:pt x="13" y="74"/>
                      <a:pt x="12" y="70"/>
                    </a:cubicBezTo>
                    <a:cubicBezTo>
                      <a:pt x="12" y="54"/>
                      <a:pt x="12" y="54"/>
                      <a:pt x="12" y="54"/>
                    </a:cubicBezTo>
                    <a:cubicBezTo>
                      <a:pt x="1" y="54"/>
                      <a:pt x="1" y="54"/>
                      <a:pt x="1" y="54"/>
                    </a:cubicBezTo>
                    <a:lnTo>
                      <a:pt x="1" y="48"/>
                    </a:lnTo>
                    <a:close/>
                    <a:moveTo>
                      <a:pt x="34" y="18"/>
                    </a:moveTo>
                    <a:cubicBezTo>
                      <a:pt x="62" y="18"/>
                      <a:pt x="62" y="18"/>
                      <a:pt x="62" y="18"/>
                    </a:cubicBezTo>
                    <a:cubicBezTo>
                      <a:pt x="66" y="11"/>
                      <a:pt x="69" y="5"/>
                      <a:pt x="71" y="0"/>
                    </a:cubicBezTo>
                    <a:cubicBezTo>
                      <a:pt x="78" y="3"/>
                      <a:pt x="78" y="3"/>
                      <a:pt x="78" y="3"/>
                    </a:cubicBezTo>
                    <a:cubicBezTo>
                      <a:pt x="77" y="4"/>
                      <a:pt x="76" y="7"/>
                      <a:pt x="74" y="10"/>
                    </a:cubicBezTo>
                    <a:cubicBezTo>
                      <a:pt x="72" y="13"/>
                      <a:pt x="71" y="16"/>
                      <a:pt x="70" y="18"/>
                    </a:cubicBezTo>
                    <a:cubicBezTo>
                      <a:pt x="82" y="18"/>
                      <a:pt x="82" y="18"/>
                      <a:pt x="82" y="18"/>
                    </a:cubicBezTo>
                    <a:cubicBezTo>
                      <a:pt x="82" y="52"/>
                      <a:pt x="82" y="52"/>
                      <a:pt x="82" y="52"/>
                    </a:cubicBezTo>
                    <a:cubicBezTo>
                      <a:pt x="69" y="52"/>
                      <a:pt x="69" y="52"/>
                      <a:pt x="69" y="52"/>
                    </a:cubicBezTo>
                    <a:cubicBezTo>
                      <a:pt x="69" y="76"/>
                      <a:pt x="69" y="76"/>
                      <a:pt x="69" y="76"/>
                    </a:cubicBezTo>
                    <a:cubicBezTo>
                      <a:pt x="69" y="78"/>
                      <a:pt x="71" y="80"/>
                      <a:pt x="73" y="79"/>
                    </a:cubicBezTo>
                    <a:cubicBezTo>
                      <a:pt x="78" y="79"/>
                      <a:pt x="78" y="79"/>
                      <a:pt x="78" y="79"/>
                    </a:cubicBezTo>
                    <a:cubicBezTo>
                      <a:pt x="81" y="79"/>
                      <a:pt x="82" y="78"/>
                      <a:pt x="83" y="75"/>
                    </a:cubicBezTo>
                    <a:cubicBezTo>
                      <a:pt x="84" y="74"/>
                      <a:pt x="84" y="70"/>
                      <a:pt x="84" y="64"/>
                    </a:cubicBezTo>
                    <a:cubicBezTo>
                      <a:pt x="85" y="63"/>
                      <a:pt x="85" y="62"/>
                      <a:pt x="85" y="62"/>
                    </a:cubicBezTo>
                    <a:cubicBezTo>
                      <a:pt x="87" y="63"/>
                      <a:pt x="89" y="64"/>
                      <a:pt x="91" y="64"/>
                    </a:cubicBezTo>
                    <a:cubicBezTo>
                      <a:pt x="91" y="66"/>
                      <a:pt x="90" y="70"/>
                      <a:pt x="90" y="74"/>
                    </a:cubicBezTo>
                    <a:cubicBezTo>
                      <a:pt x="90" y="75"/>
                      <a:pt x="90" y="76"/>
                      <a:pt x="90" y="77"/>
                    </a:cubicBezTo>
                    <a:cubicBezTo>
                      <a:pt x="88" y="83"/>
                      <a:pt x="85" y="86"/>
                      <a:pt x="80" y="86"/>
                    </a:cubicBezTo>
                    <a:cubicBezTo>
                      <a:pt x="72" y="86"/>
                      <a:pt x="72" y="86"/>
                      <a:pt x="72" y="86"/>
                    </a:cubicBezTo>
                    <a:cubicBezTo>
                      <a:pt x="66" y="86"/>
                      <a:pt x="63" y="83"/>
                      <a:pt x="63" y="77"/>
                    </a:cubicBezTo>
                    <a:cubicBezTo>
                      <a:pt x="63" y="52"/>
                      <a:pt x="63" y="52"/>
                      <a:pt x="63" y="52"/>
                    </a:cubicBezTo>
                    <a:cubicBezTo>
                      <a:pt x="54" y="52"/>
                      <a:pt x="54" y="52"/>
                      <a:pt x="54" y="52"/>
                    </a:cubicBezTo>
                    <a:cubicBezTo>
                      <a:pt x="54" y="69"/>
                      <a:pt x="47" y="81"/>
                      <a:pt x="31" y="88"/>
                    </a:cubicBezTo>
                    <a:cubicBezTo>
                      <a:pt x="31" y="88"/>
                      <a:pt x="30" y="87"/>
                      <a:pt x="28" y="85"/>
                    </a:cubicBezTo>
                    <a:cubicBezTo>
                      <a:pt x="28" y="84"/>
                      <a:pt x="27" y="83"/>
                      <a:pt x="27" y="82"/>
                    </a:cubicBezTo>
                    <a:cubicBezTo>
                      <a:pt x="41" y="77"/>
                      <a:pt x="48" y="67"/>
                      <a:pt x="47" y="52"/>
                    </a:cubicBezTo>
                    <a:cubicBezTo>
                      <a:pt x="34" y="52"/>
                      <a:pt x="34" y="52"/>
                      <a:pt x="34" y="52"/>
                    </a:cubicBezTo>
                    <a:lnTo>
                      <a:pt x="34" y="18"/>
                    </a:lnTo>
                    <a:close/>
                    <a:moveTo>
                      <a:pt x="38" y="3"/>
                    </a:moveTo>
                    <a:cubicBezTo>
                      <a:pt x="43" y="0"/>
                      <a:pt x="43" y="0"/>
                      <a:pt x="43" y="0"/>
                    </a:cubicBezTo>
                    <a:cubicBezTo>
                      <a:pt x="46" y="2"/>
                      <a:pt x="49" y="6"/>
                      <a:pt x="52" y="12"/>
                    </a:cubicBezTo>
                    <a:cubicBezTo>
                      <a:pt x="53" y="12"/>
                      <a:pt x="53" y="13"/>
                      <a:pt x="54" y="13"/>
                    </a:cubicBezTo>
                    <a:cubicBezTo>
                      <a:pt x="48" y="17"/>
                      <a:pt x="48" y="17"/>
                      <a:pt x="48" y="17"/>
                    </a:cubicBezTo>
                    <a:cubicBezTo>
                      <a:pt x="44" y="11"/>
                      <a:pt x="41" y="6"/>
                      <a:pt x="38" y="3"/>
                    </a:cubicBezTo>
                    <a:moveTo>
                      <a:pt x="41" y="45"/>
                    </a:moveTo>
                    <a:cubicBezTo>
                      <a:pt x="76" y="45"/>
                      <a:pt x="76" y="45"/>
                      <a:pt x="76" y="45"/>
                    </a:cubicBezTo>
                    <a:cubicBezTo>
                      <a:pt x="76" y="24"/>
                      <a:pt x="76" y="24"/>
                      <a:pt x="76" y="24"/>
                    </a:cubicBezTo>
                    <a:cubicBezTo>
                      <a:pt x="41" y="24"/>
                      <a:pt x="41" y="24"/>
                      <a:pt x="41" y="24"/>
                    </a:cubicBezTo>
                    <a:lnTo>
                      <a:pt x="41" y="4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5" name="Freeform 8"/>
              <p:cNvSpPr>
                <a:spLocks noEditPoints="1"/>
              </p:cNvSpPr>
              <p:nvPr/>
            </p:nvSpPr>
            <p:spPr bwMode="auto">
              <a:xfrm>
                <a:off x="5616555" y="2294219"/>
                <a:ext cx="253133" cy="249825"/>
              </a:xfrm>
              <a:custGeom>
                <a:avLst/>
                <a:gdLst>
                  <a:gd name="T0" fmla="*/ 22 w 89"/>
                  <a:gd name="T1" fmla="*/ 4 h 89"/>
                  <a:gd name="T2" fmla="*/ 27 w 89"/>
                  <a:gd name="T3" fmla="*/ 0 h 89"/>
                  <a:gd name="T4" fmla="*/ 34 w 89"/>
                  <a:gd name="T5" fmla="*/ 7 h 89"/>
                  <a:gd name="T6" fmla="*/ 36 w 89"/>
                  <a:gd name="T7" fmla="*/ 8 h 89"/>
                  <a:gd name="T8" fmla="*/ 32 w 89"/>
                  <a:gd name="T9" fmla="*/ 11 h 89"/>
                  <a:gd name="T10" fmla="*/ 53 w 89"/>
                  <a:gd name="T11" fmla="*/ 11 h 89"/>
                  <a:gd name="T12" fmla="*/ 61 w 89"/>
                  <a:gd name="T13" fmla="*/ 0 h 89"/>
                  <a:gd name="T14" fmla="*/ 68 w 89"/>
                  <a:gd name="T15" fmla="*/ 4 h 89"/>
                  <a:gd name="T16" fmla="*/ 61 w 89"/>
                  <a:gd name="T17" fmla="*/ 11 h 89"/>
                  <a:gd name="T18" fmla="*/ 86 w 89"/>
                  <a:gd name="T19" fmla="*/ 11 h 89"/>
                  <a:gd name="T20" fmla="*/ 86 w 89"/>
                  <a:gd name="T21" fmla="*/ 17 h 89"/>
                  <a:gd name="T22" fmla="*/ 58 w 89"/>
                  <a:gd name="T23" fmla="*/ 17 h 89"/>
                  <a:gd name="T24" fmla="*/ 58 w 89"/>
                  <a:gd name="T25" fmla="*/ 36 h 89"/>
                  <a:gd name="T26" fmla="*/ 89 w 89"/>
                  <a:gd name="T27" fmla="*/ 36 h 89"/>
                  <a:gd name="T28" fmla="*/ 89 w 89"/>
                  <a:gd name="T29" fmla="*/ 42 h 89"/>
                  <a:gd name="T30" fmla="*/ 0 w 89"/>
                  <a:gd name="T31" fmla="*/ 42 h 89"/>
                  <a:gd name="T32" fmla="*/ 0 w 89"/>
                  <a:gd name="T33" fmla="*/ 36 h 89"/>
                  <a:gd name="T34" fmla="*/ 31 w 89"/>
                  <a:gd name="T35" fmla="*/ 36 h 89"/>
                  <a:gd name="T36" fmla="*/ 31 w 89"/>
                  <a:gd name="T37" fmla="*/ 17 h 89"/>
                  <a:gd name="T38" fmla="*/ 3 w 89"/>
                  <a:gd name="T39" fmla="*/ 17 h 89"/>
                  <a:gd name="T40" fmla="*/ 3 w 89"/>
                  <a:gd name="T41" fmla="*/ 11 h 89"/>
                  <a:gd name="T42" fmla="*/ 29 w 89"/>
                  <a:gd name="T43" fmla="*/ 11 h 89"/>
                  <a:gd name="T44" fmla="*/ 26 w 89"/>
                  <a:gd name="T45" fmla="*/ 9 h 89"/>
                  <a:gd name="T46" fmla="*/ 22 w 89"/>
                  <a:gd name="T47" fmla="*/ 4 h 89"/>
                  <a:gd name="T48" fmla="*/ 9 w 89"/>
                  <a:gd name="T49" fmla="*/ 24 h 89"/>
                  <a:gd name="T50" fmla="*/ 14 w 89"/>
                  <a:gd name="T51" fmla="*/ 19 h 89"/>
                  <a:gd name="T52" fmla="*/ 24 w 89"/>
                  <a:gd name="T53" fmla="*/ 30 h 89"/>
                  <a:gd name="T54" fmla="*/ 19 w 89"/>
                  <a:gd name="T55" fmla="*/ 34 h 89"/>
                  <a:gd name="T56" fmla="*/ 14 w 89"/>
                  <a:gd name="T57" fmla="*/ 29 h 89"/>
                  <a:gd name="T58" fmla="*/ 9 w 89"/>
                  <a:gd name="T59" fmla="*/ 24 h 89"/>
                  <a:gd name="T60" fmla="*/ 13 w 89"/>
                  <a:gd name="T61" fmla="*/ 50 h 89"/>
                  <a:gd name="T62" fmla="*/ 76 w 89"/>
                  <a:gd name="T63" fmla="*/ 50 h 89"/>
                  <a:gd name="T64" fmla="*/ 76 w 89"/>
                  <a:gd name="T65" fmla="*/ 89 h 89"/>
                  <a:gd name="T66" fmla="*/ 69 w 89"/>
                  <a:gd name="T67" fmla="*/ 89 h 89"/>
                  <a:gd name="T68" fmla="*/ 69 w 89"/>
                  <a:gd name="T69" fmla="*/ 85 h 89"/>
                  <a:gd name="T70" fmla="*/ 20 w 89"/>
                  <a:gd name="T71" fmla="*/ 85 h 89"/>
                  <a:gd name="T72" fmla="*/ 20 w 89"/>
                  <a:gd name="T73" fmla="*/ 89 h 89"/>
                  <a:gd name="T74" fmla="*/ 13 w 89"/>
                  <a:gd name="T75" fmla="*/ 89 h 89"/>
                  <a:gd name="T76" fmla="*/ 13 w 89"/>
                  <a:gd name="T77" fmla="*/ 50 h 89"/>
                  <a:gd name="T78" fmla="*/ 20 w 89"/>
                  <a:gd name="T79" fmla="*/ 65 h 89"/>
                  <a:gd name="T80" fmla="*/ 69 w 89"/>
                  <a:gd name="T81" fmla="*/ 65 h 89"/>
                  <a:gd name="T82" fmla="*/ 69 w 89"/>
                  <a:gd name="T83" fmla="*/ 56 h 89"/>
                  <a:gd name="T84" fmla="*/ 20 w 89"/>
                  <a:gd name="T85" fmla="*/ 56 h 89"/>
                  <a:gd name="T86" fmla="*/ 20 w 89"/>
                  <a:gd name="T87" fmla="*/ 65 h 89"/>
                  <a:gd name="T88" fmla="*/ 20 w 89"/>
                  <a:gd name="T89" fmla="*/ 79 h 89"/>
                  <a:gd name="T90" fmla="*/ 69 w 89"/>
                  <a:gd name="T91" fmla="*/ 79 h 89"/>
                  <a:gd name="T92" fmla="*/ 69 w 89"/>
                  <a:gd name="T93" fmla="*/ 71 h 89"/>
                  <a:gd name="T94" fmla="*/ 20 w 89"/>
                  <a:gd name="T95" fmla="*/ 71 h 89"/>
                  <a:gd name="T96" fmla="*/ 20 w 89"/>
                  <a:gd name="T97" fmla="*/ 79 h 89"/>
                  <a:gd name="T98" fmla="*/ 38 w 89"/>
                  <a:gd name="T99" fmla="*/ 36 h 89"/>
                  <a:gd name="T100" fmla="*/ 51 w 89"/>
                  <a:gd name="T101" fmla="*/ 36 h 89"/>
                  <a:gd name="T102" fmla="*/ 51 w 89"/>
                  <a:gd name="T103" fmla="*/ 17 h 89"/>
                  <a:gd name="T104" fmla="*/ 38 w 89"/>
                  <a:gd name="T105" fmla="*/ 17 h 89"/>
                  <a:gd name="T106" fmla="*/ 38 w 89"/>
                  <a:gd name="T107" fmla="*/ 36 h 89"/>
                  <a:gd name="T108" fmla="*/ 64 w 89"/>
                  <a:gd name="T109" fmla="*/ 30 h 89"/>
                  <a:gd name="T110" fmla="*/ 74 w 89"/>
                  <a:gd name="T111" fmla="*/ 19 h 89"/>
                  <a:gd name="T112" fmla="*/ 80 w 89"/>
                  <a:gd name="T113" fmla="*/ 23 h 89"/>
                  <a:gd name="T114" fmla="*/ 69 w 89"/>
                  <a:gd name="T115" fmla="*/ 34 h 89"/>
                  <a:gd name="T116" fmla="*/ 64 w 89"/>
                  <a:gd name="T117"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 h="89">
                    <a:moveTo>
                      <a:pt x="22" y="4"/>
                    </a:moveTo>
                    <a:cubicBezTo>
                      <a:pt x="27" y="0"/>
                      <a:pt x="27" y="0"/>
                      <a:pt x="27" y="0"/>
                    </a:cubicBezTo>
                    <a:cubicBezTo>
                      <a:pt x="28" y="1"/>
                      <a:pt x="31" y="3"/>
                      <a:pt x="34" y="7"/>
                    </a:cubicBezTo>
                    <a:cubicBezTo>
                      <a:pt x="35" y="8"/>
                      <a:pt x="35" y="8"/>
                      <a:pt x="36" y="8"/>
                    </a:cubicBezTo>
                    <a:cubicBezTo>
                      <a:pt x="32" y="11"/>
                      <a:pt x="32" y="11"/>
                      <a:pt x="32" y="11"/>
                    </a:cubicBezTo>
                    <a:cubicBezTo>
                      <a:pt x="53" y="11"/>
                      <a:pt x="53" y="11"/>
                      <a:pt x="53" y="11"/>
                    </a:cubicBezTo>
                    <a:cubicBezTo>
                      <a:pt x="57" y="6"/>
                      <a:pt x="60" y="3"/>
                      <a:pt x="61" y="0"/>
                    </a:cubicBezTo>
                    <a:cubicBezTo>
                      <a:pt x="68" y="4"/>
                      <a:pt x="68" y="4"/>
                      <a:pt x="68" y="4"/>
                    </a:cubicBezTo>
                    <a:cubicBezTo>
                      <a:pt x="66" y="6"/>
                      <a:pt x="63" y="8"/>
                      <a:pt x="61" y="11"/>
                    </a:cubicBezTo>
                    <a:cubicBezTo>
                      <a:pt x="86" y="11"/>
                      <a:pt x="86" y="11"/>
                      <a:pt x="86" y="11"/>
                    </a:cubicBezTo>
                    <a:cubicBezTo>
                      <a:pt x="86" y="17"/>
                      <a:pt x="86" y="17"/>
                      <a:pt x="86" y="17"/>
                    </a:cubicBezTo>
                    <a:cubicBezTo>
                      <a:pt x="58" y="17"/>
                      <a:pt x="58" y="17"/>
                      <a:pt x="58" y="17"/>
                    </a:cubicBezTo>
                    <a:cubicBezTo>
                      <a:pt x="58" y="36"/>
                      <a:pt x="58" y="36"/>
                      <a:pt x="58" y="36"/>
                    </a:cubicBezTo>
                    <a:cubicBezTo>
                      <a:pt x="89" y="36"/>
                      <a:pt x="89" y="36"/>
                      <a:pt x="89" y="36"/>
                    </a:cubicBezTo>
                    <a:cubicBezTo>
                      <a:pt x="89" y="42"/>
                      <a:pt x="89" y="42"/>
                      <a:pt x="89" y="42"/>
                    </a:cubicBezTo>
                    <a:cubicBezTo>
                      <a:pt x="0" y="42"/>
                      <a:pt x="0" y="42"/>
                      <a:pt x="0" y="42"/>
                    </a:cubicBezTo>
                    <a:cubicBezTo>
                      <a:pt x="0" y="36"/>
                      <a:pt x="0" y="36"/>
                      <a:pt x="0" y="36"/>
                    </a:cubicBezTo>
                    <a:cubicBezTo>
                      <a:pt x="31" y="36"/>
                      <a:pt x="31" y="36"/>
                      <a:pt x="31" y="36"/>
                    </a:cubicBezTo>
                    <a:cubicBezTo>
                      <a:pt x="31" y="17"/>
                      <a:pt x="31" y="17"/>
                      <a:pt x="31" y="17"/>
                    </a:cubicBezTo>
                    <a:cubicBezTo>
                      <a:pt x="3" y="17"/>
                      <a:pt x="3" y="17"/>
                      <a:pt x="3" y="17"/>
                    </a:cubicBezTo>
                    <a:cubicBezTo>
                      <a:pt x="3" y="11"/>
                      <a:pt x="3" y="11"/>
                      <a:pt x="3" y="11"/>
                    </a:cubicBezTo>
                    <a:cubicBezTo>
                      <a:pt x="29" y="11"/>
                      <a:pt x="29" y="11"/>
                      <a:pt x="29" y="11"/>
                    </a:cubicBezTo>
                    <a:cubicBezTo>
                      <a:pt x="28" y="11"/>
                      <a:pt x="27" y="10"/>
                      <a:pt x="26" y="9"/>
                    </a:cubicBezTo>
                    <a:cubicBezTo>
                      <a:pt x="24" y="6"/>
                      <a:pt x="23" y="5"/>
                      <a:pt x="22" y="4"/>
                    </a:cubicBezTo>
                    <a:moveTo>
                      <a:pt x="9" y="24"/>
                    </a:moveTo>
                    <a:cubicBezTo>
                      <a:pt x="14" y="19"/>
                      <a:pt x="14" y="19"/>
                      <a:pt x="14" y="19"/>
                    </a:cubicBezTo>
                    <a:cubicBezTo>
                      <a:pt x="21" y="25"/>
                      <a:pt x="24" y="29"/>
                      <a:pt x="24" y="30"/>
                    </a:cubicBezTo>
                    <a:cubicBezTo>
                      <a:pt x="19" y="34"/>
                      <a:pt x="19" y="34"/>
                      <a:pt x="19" y="34"/>
                    </a:cubicBezTo>
                    <a:cubicBezTo>
                      <a:pt x="19" y="34"/>
                      <a:pt x="17" y="32"/>
                      <a:pt x="14" y="29"/>
                    </a:cubicBezTo>
                    <a:cubicBezTo>
                      <a:pt x="12" y="27"/>
                      <a:pt x="10" y="25"/>
                      <a:pt x="9" y="24"/>
                    </a:cubicBezTo>
                    <a:moveTo>
                      <a:pt x="13" y="50"/>
                    </a:moveTo>
                    <a:cubicBezTo>
                      <a:pt x="76" y="50"/>
                      <a:pt x="76" y="50"/>
                      <a:pt x="76" y="50"/>
                    </a:cubicBezTo>
                    <a:cubicBezTo>
                      <a:pt x="76" y="89"/>
                      <a:pt x="76" y="89"/>
                      <a:pt x="76" y="89"/>
                    </a:cubicBezTo>
                    <a:cubicBezTo>
                      <a:pt x="69" y="89"/>
                      <a:pt x="69" y="89"/>
                      <a:pt x="69" y="89"/>
                    </a:cubicBezTo>
                    <a:cubicBezTo>
                      <a:pt x="69" y="85"/>
                      <a:pt x="69" y="85"/>
                      <a:pt x="69" y="85"/>
                    </a:cubicBezTo>
                    <a:cubicBezTo>
                      <a:pt x="20" y="85"/>
                      <a:pt x="20" y="85"/>
                      <a:pt x="20" y="85"/>
                    </a:cubicBezTo>
                    <a:cubicBezTo>
                      <a:pt x="20" y="89"/>
                      <a:pt x="20" y="89"/>
                      <a:pt x="20" y="89"/>
                    </a:cubicBezTo>
                    <a:cubicBezTo>
                      <a:pt x="13" y="89"/>
                      <a:pt x="13" y="89"/>
                      <a:pt x="13" y="89"/>
                    </a:cubicBezTo>
                    <a:lnTo>
                      <a:pt x="13" y="50"/>
                    </a:lnTo>
                    <a:close/>
                    <a:moveTo>
                      <a:pt x="20" y="65"/>
                    </a:moveTo>
                    <a:cubicBezTo>
                      <a:pt x="69" y="65"/>
                      <a:pt x="69" y="65"/>
                      <a:pt x="69" y="65"/>
                    </a:cubicBezTo>
                    <a:cubicBezTo>
                      <a:pt x="69" y="56"/>
                      <a:pt x="69" y="56"/>
                      <a:pt x="69" y="56"/>
                    </a:cubicBezTo>
                    <a:cubicBezTo>
                      <a:pt x="20" y="56"/>
                      <a:pt x="20" y="56"/>
                      <a:pt x="20" y="56"/>
                    </a:cubicBezTo>
                    <a:lnTo>
                      <a:pt x="20" y="65"/>
                    </a:lnTo>
                    <a:close/>
                    <a:moveTo>
                      <a:pt x="20" y="79"/>
                    </a:moveTo>
                    <a:cubicBezTo>
                      <a:pt x="69" y="79"/>
                      <a:pt x="69" y="79"/>
                      <a:pt x="69" y="79"/>
                    </a:cubicBezTo>
                    <a:cubicBezTo>
                      <a:pt x="69" y="71"/>
                      <a:pt x="69" y="71"/>
                      <a:pt x="69" y="71"/>
                    </a:cubicBezTo>
                    <a:cubicBezTo>
                      <a:pt x="20" y="71"/>
                      <a:pt x="20" y="71"/>
                      <a:pt x="20" y="71"/>
                    </a:cubicBezTo>
                    <a:lnTo>
                      <a:pt x="20" y="79"/>
                    </a:lnTo>
                    <a:close/>
                    <a:moveTo>
                      <a:pt x="38" y="36"/>
                    </a:moveTo>
                    <a:cubicBezTo>
                      <a:pt x="51" y="36"/>
                      <a:pt x="51" y="36"/>
                      <a:pt x="51" y="36"/>
                    </a:cubicBezTo>
                    <a:cubicBezTo>
                      <a:pt x="51" y="17"/>
                      <a:pt x="51" y="17"/>
                      <a:pt x="51" y="17"/>
                    </a:cubicBezTo>
                    <a:cubicBezTo>
                      <a:pt x="38" y="17"/>
                      <a:pt x="38" y="17"/>
                      <a:pt x="38" y="17"/>
                    </a:cubicBezTo>
                    <a:lnTo>
                      <a:pt x="38" y="36"/>
                    </a:lnTo>
                    <a:close/>
                    <a:moveTo>
                      <a:pt x="64" y="30"/>
                    </a:moveTo>
                    <a:cubicBezTo>
                      <a:pt x="68" y="26"/>
                      <a:pt x="71" y="22"/>
                      <a:pt x="74" y="19"/>
                    </a:cubicBezTo>
                    <a:cubicBezTo>
                      <a:pt x="80" y="23"/>
                      <a:pt x="80" y="23"/>
                      <a:pt x="80" y="23"/>
                    </a:cubicBezTo>
                    <a:cubicBezTo>
                      <a:pt x="69" y="34"/>
                      <a:pt x="69" y="34"/>
                      <a:pt x="69" y="34"/>
                    </a:cubicBezTo>
                    <a:lnTo>
                      <a:pt x="64" y="3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6" name="Freeform 9"/>
              <p:cNvSpPr>
                <a:spLocks noEditPoints="1"/>
              </p:cNvSpPr>
              <p:nvPr/>
            </p:nvSpPr>
            <p:spPr bwMode="auto">
              <a:xfrm>
                <a:off x="5904432" y="2314073"/>
                <a:ext cx="162137" cy="210117"/>
              </a:xfrm>
              <a:custGeom>
                <a:avLst/>
                <a:gdLst>
                  <a:gd name="T0" fmla="*/ 31 w 57"/>
                  <a:gd name="T1" fmla="*/ 45 h 75"/>
                  <a:gd name="T2" fmla="*/ 8 w 57"/>
                  <a:gd name="T3" fmla="*/ 45 h 75"/>
                  <a:gd name="T4" fmla="*/ 8 w 57"/>
                  <a:gd name="T5" fmla="*/ 75 h 75"/>
                  <a:gd name="T6" fmla="*/ 0 w 57"/>
                  <a:gd name="T7" fmla="*/ 75 h 75"/>
                  <a:gd name="T8" fmla="*/ 0 w 57"/>
                  <a:gd name="T9" fmla="*/ 0 h 75"/>
                  <a:gd name="T10" fmla="*/ 32 w 57"/>
                  <a:gd name="T11" fmla="*/ 0 h 75"/>
                  <a:gd name="T12" fmla="*/ 57 w 57"/>
                  <a:gd name="T13" fmla="*/ 22 h 75"/>
                  <a:gd name="T14" fmla="*/ 31 w 57"/>
                  <a:gd name="T15" fmla="*/ 45 h 75"/>
                  <a:gd name="T16" fmla="*/ 30 w 57"/>
                  <a:gd name="T17" fmla="*/ 7 h 75"/>
                  <a:gd name="T18" fmla="*/ 8 w 57"/>
                  <a:gd name="T19" fmla="*/ 7 h 75"/>
                  <a:gd name="T20" fmla="*/ 8 w 57"/>
                  <a:gd name="T21" fmla="*/ 37 h 75"/>
                  <a:gd name="T22" fmla="*/ 30 w 57"/>
                  <a:gd name="T23" fmla="*/ 37 h 75"/>
                  <a:gd name="T24" fmla="*/ 48 w 57"/>
                  <a:gd name="T25" fmla="*/ 22 h 75"/>
                  <a:gd name="T26" fmla="*/ 30 w 57"/>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5">
                    <a:moveTo>
                      <a:pt x="31" y="45"/>
                    </a:moveTo>
                    <a:cubicBezTo>
                      <a:pt x="8" y="45"/>
                      <a:pt x="8" y="45"/>
                      <a:pt x="8" y="45"/>
                    </a:cubicBezTo>
                    <a:cubicBezTo>
                      <a:pt x="8" y="75"/>
                      <a:pt x="8" y="75"/>
                      <a:pt x="8" y="75"/>
                    </a:cubicBezTo>
                    <a:cubicBezTo>
                      <a:pt x="0" y="75"/>
                      <a:pt x="0" y="75"/>
                      <a:pt x="0" y="75"/>
                    </a:cubicBezTo>
                    <a:cubicBezTo>
                      <a:pt x="0" y="0"/>
                      <a:pt x="0" y="0"/>
                      <a:pt x="0" y="0"/>
                    </a:cubicBezTo>
                    <a:cubicBezTo>
                      <a:pt x="32" y="0"/>
                      <a:pt x="32" y="0"/>
                      <a:pt x="32" y="0"/>
                    </a:cubicBezTo>
                    <a:cubicBezTo>
                      <a:pt x="47" y="1"/>
                      <a:pt x="55" y="8"/>
                      <a:pt x="57" y="22"/>
                    </a:cubicBezTo>
                    <a:cubicBezTo>
                      <a:pt x="57" y="37"/>
                      <a:pt x="48" y="44"/>
                      <a:pt x="31" y="45"/>
                    </a:cubicBezTo>
                    <a:moveTo>
                      <a:pt x="30" y="7"/>
                    </a:moveTo>
                    <a:cubicBezTo>
                      <a:pt x="8" y="7"/>
                      <a:pt x="8" y="7"/>
                      <a:pt x="8" y="7"/>
                    </a:cubicBezTo>
                    <a:cubicBezTo>
                      <a:pt x="8" y="37"/>
                      <a:pt x="8" y="37"/>
                      <a:pt x="8" y="37"/>
                    </a:cubicBezTo>
                    <a:cubicBezTo>
                      <a:pt x="30" y="37"/>
                      <a:pt x="30" y="37"/>
                      <a:pt x="30" y="37"/>
                    </a:cubicBezTo>
                    <a:cubicBezTo>
                      <a:pt x="42" y="37"/>
                      <a:pt x="48" y="32"/>
                      <a:pt x="48" y="22"/>
                    </a:cubicBezTo>
                    <a:cubicBezTo>
                      <a:pt x="47" y="12"/>
                      <a:pt x="41"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7" name="Freeform 10"/>
              <p:cNvSpPr>
                <a:spLocks noEditPoints="1"/>
              </p:cNvSpPr>
              <p:nvPr/>
            </p:nvSpPr>
            <p:spPr bwMode="auto">
              <a:xfrm>
                <a:off x="6101313" y="2314073"/>
                <a:ext cx="163792" cy="210117"/>
              </a:xfrm>
              <a:custGeom>
                <a:avLst/>
                <a:gdLst>
                  <a:gd name="T0" fmla="*/ 32 w 58"/>
                  <a:gd name="T1" fmla="*/ 45 h 75"/>
                  <a:gd name="T2" fmla="*/ 9 w 58"/>
                  <a:gd name="T3" fmla="*/ 45 h 75"/>
                  <a:gd name="T4" fmla="*/ 9 w 58"/>
                  <a:gd name="T5" fmla="*/ 75 h 75"/>
                  <a:gd name="T6" fmla="*/ 0 w 58"/>
                  <a:gd name="T7" fmla="*/ 75 h 75"/>
                  <a:gd name="T8" fmla="*/ 0 w 58"/>
                  <a:gd name="T9" fmla="*/ 0 h 75"/>
                  <a:gd name="T10" fmla="*/ 33 w 58"/>
                  <a:gd name="T11" fmla="*/ 0 h 75"/>
                  <a:gd name="T12" fmla="*/ 58 w 58"/>
                  <a:gd name="T13" fmla="*/ 22 h 75"/>
                  <a:gd name="T14" fmla="*/ 32 w 58"/>
                  <a:gd name="T15" fmla="*/ 45 h 75"/>
                  <a:gd name="T16" fmla="*/ 30 w 58"/>
                  <a:gd name="T17" fmla="*/ 7 h 75"/>
                  <a:gd name="T18" fmla="*/ 9 w 58"/>
                  <a:gd name="T19" fmla="*/ 7 h 75"/>
                  <a:gd name="T20" fmla="*/ 9 w 58"/>
                  <a:gd name="T21" fmla="*/ 37 h 75"/>
                  <a:gd name="T22" fmla="*/ 30 w 58"/>
                  <a:gd name="T23" fmla="*/ 37 h 75"/>
                  <a:gd name="T24" fmla="*/ 49 w 58"/>
                  <a:gd name="T25" fmla="*/ 22 h 75"/>
                  <a:gd name="T26" fmla="*/ 30 w 58"/>
                  <a:gd name="T2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32" y="45"/>
                    </a:moveTo>
                    <a:cubicBezTo>
                      <a:pt x="9" y="45"/>
                      <a:pt x="9" y="45"/>
                      <a:pt x="9" y="45"/>
                    </a:cubicBezTo>
                    <a:cubicBezTo>
                      <a:pt x="9" y="75"/>
                      <a:pt x="9" y="75"/>
                      <a:pt x="9" y="75"/>
                    </a:cubicBezTo>
                    <a:cubicBezTo>
                      <a:pt x="0" y="75"/>
                      <a:pt x="0" y="75"/>
                      <a:pt x="0" y="75"/>
                    </a:cubicBezTo>
                    <a:cubicBezTo>
                      <a:pt x="0" y="0"/>
                      <a:pt x="0" y="0"/>
                      <a:pt x="0" y="0"/>
                    </a:cubicBezTo>
                    <a:cubicBezTo>
                      <a:pt x="33" y="0"/>
                      <a:pt x="33" y="0"/>
                      <a:pt x="33" y="0"/>
                    </a:cubicBezTo>
                    <a:cubicBezTo>
                      <a:pt x="48" y="1"/>
                      <a:pt x="56" y="8"/>
                      <a:pt x="58" y="22"/>
                    </a:cubicBezTo>
                    <a:cubicBezTo>
                      <a:pt x="57" y="37"/>
                      <a:pt x="49" y="44"/>
                      <a:pt x="32" y="45"/>
                    </a:cubicBezTo>
                    <a:moveTo>
                      <a:pt x="30" y="7"/>
                    </a:moveTo>
                    <a:cubicBezTo>
                      <a:pt x="9" y="7"/>
                      <a:pt x="9" y="7"/>
                      <a:pt x="9" y="7"/>
                    </a:cubicBezTo>
                    <a:cubicBezTo>
                      <a:pt x="9" y="37"/>
                      <a:pt x="9" y="37"/>
                      <a:pt x="9" y="37"/>
                    </a:cubicBezTo>
                    <a:cubicBezTo>
                      <a:pt x="30" y="37"/>
                      <a:pt x="30" y="37"/>
                      <a:pt x="30" y="37"/>
                    </a:cubicBezTo>
                    <a:cubicBezTo>
                      <a:pt x="42" y="37"/>
                      <a:pt x="48" y="32"/>
                      <a:pt x="49" y="22"/>
                    </a:cubicBezTo>
                    <a:cubicBezTo>
                      <a:pt x="48" y="12"/>
                      <a:pt x="42" y="8"/>
                      <a:pt x="30" y="7"/>
                    </a:cubicBezTo>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8" name="Freeform 11"/>
              <p:cNvSpPr/>
              <p:nvPr/>
            </p:nvSpPr>
            <p:spPr bwMode="auto">
              <a:xfrm>
                <a:off x="6283304" y="2314073"/>
                <a:ext cx="170410" cy="210117"/>
              </a:xfrm>
              <a:custGeom>
                <a:avLst/>
                <a:gdLst>
                  <a:gd name="T0" fmla="*/ 103 w 103"/>
                  <a:gd name="T1" fmla="*/ 0 h 127"/>
                  <a:gd name="T2" fmla="*/ 103 w 103"/>
                  <a:gd name="T3" fmla="*/ 12 h 127"/>
                  <a:gd name="T4" fmla="*/ 60 w 103"/>
                  <a:gd name="T5" fmla="*/ 12 h 127"/>
                  <a:gd name="T6" fmla="*/ 60 w 103"/>
                  <a:gd name="T7" fmla="*/ 127 h 127"/>
                  <a:gd name="T8" fmla="*/ 44 w 103"/>
                  <a:gd name="T9" fmla="*/ 127 h 127"/>
                  <a:gd name="T10" fmla="*/ 44 w 103"/>
                  <a:gd name="T11" fmla="*/ 12 h 127"/>
                  <a:gd name="T12" fmla="*/ 0 w 103"/>
                  <a:gd name="T13" fmla="*/ 12 h 127"/>
                  <a:gd name="T14" fmla="*/ 0 w 103"/>
                  <a:gd name="T15" fmla="*/ 0 h 127"/>
                  <a:gd name="T16" fmla="*/ 103 w 103"/>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7">
                    <a:moveTo>
                      <a:pt x="103" y="0"/>
                    </a:moveTo>
                    <a:lnTo>
                      <a:pt x="103" y="12"/>
                    </a:lnTo>
                    <a:lnTo>
                      <a:pt x="60" y="12"/>
                    </a:lnTo>
                    <a:lnTo>
                      <a:pt x="60" y="127"/>
                    </a:lnTo>
                    <a:lnTo>
                      <a:pt x="44" y="127"/>
                    </a:lnTo>
                    <a:lnTo>
                      <a:pt x="44" y="12"/>
                    </a:lnTo>
                    <a:lnTo>
                      <a:pt x="0" y="12"/>
                    </a:lnTo>
                    <a:lnTo>
                      <a:pt x="0" y="0"/>
                    </a:lnTo>
                    <a:lnTo>
                      <a:pt x="103"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39" name="Freeform 12"/>
              <p:cNvSpPr>
                <a:spLocks noEditPoints="1"/>
              </p:cNvSpPr>
              <p:nvPr/>
            </p:nvSpPr>
            <p:spPr bwMode="auto">
              <a:xfrm>
                <a:off x="6481840" y="2309109"/>
                <a:ext cx="226662" cy="234934"/>
              </a:xfrm>
              <a:custGeom>
                <a:avLst/>
                <a:gdLst>
                  <a:gd name="T0" fmla="*/ 0 w 137"/>
                  <a:gd name="T1" fmla="*/ 72 h 142"/>
                  <a:gd name="T2" fmla="*/ 58 w 137"/>
                  <a:gd name="T3" fmla="*/ 72 h 142"/>
                  <a:gd name="T4" fmla="*/ 58 w 137"/>
                  <a:gd name="T5" fmla="*/ 142 h 142"/>
                  <a:gd name="T6" fmla="*/ 46 w 137"/>
                  <a:gd name="T7" fmla="*/ 142 h 142"/>
                  <a:gd name="T8" fmla="*/ 46 w 137"/>
                  <a:gd name="T9" fmla="*/ 132 h 142"/>
                  <a:gd name="T10" fmla="*/ 12 w 137"/>
                  <a:gd name="T11" fmla="*/ 132 h 142"/>
                  <a:gd name="T12" fmla="*/ 12 w 137"/>
                  <a:gd name="T13" fmla="*/ 142 h 142"/>
                  <a:gd name="T14" fmla="*/ 0 w 137"/>
                  <a:gd name="T15" fmla="*/ 142 h 142"/>
                  <a:gd name="T16" fmla="*/ 0 w 137"/>
                  <a:gd name="T17" fmla="*/ 72 h 142"/>
                  <a:gd name="T18" fmla="*/ 12 w 137"/>
                  <a:gd name="T19" fmla="*/ 121 h 142"/>
                  <a:gd name="T20" fmla="*/ 46 w 137"/>
                  <a:gd name="T21" fmla="*/ 121 h 142"/>
                  <a:gd name="T22" fmla="*/ 46 w 137"/>
                  <a:gd name="T23" fmla="*/ 83 h 142"/>
                  <a:gd name="T24" fmla="*/ 12 w 137"/>
                  <a:gd name="T25" fmla="*/ 83 h 142"/>
                  <a:gd name="T26" fmla="*/ 12 w 137"/>
                  <a:gd name="T27" fmla="*/ 121 h 142"/>
                  <a:gd name="T28" fmla="*/ 15 w 137"/>
                  <a:gd name="T29" fmla="*/ 0 h 142"/>
                  <a:gd name="T30" fmla="*/ 122 w 137"/>
                  <a:gd name="T31" fmla="*/ 0 h 142"/>
                  <a:gd name="T32" fmla="*/ 122 w 137"/>
                  <a:gd name="T33" fmla="*/ 56 h 142"/>
                  <a:gd name="T34" fmla="*/ 15 w 137"/>
                  <a:gd name="T35" fmla="*/ 56 h 142"/>
                  <a:gd name="T36" fmla="*/ 15 w 137"/>
                  <a:gd name="T37" fmla="*/ 0 h 142"/>
                  <a:gd name="T38" fmla="*/ 27 w 137"/>
                  <a:gd name="T39" fmla="*/ 44 h 142"/>
                  <a:gd name="T40" fmla="*/ 110 w 137"/>
                  <a:gd name="T41" fmla="*/ 44 h 142"/>
                  <a:gd name="T42" fmla="*/ 110 w 137"/>
                  <a:gd name="T43" fmla="*/ 10 h 142"/>
                  <a:gd name="T44" fmla="*/ 27 w 137"/>
                  <a:gd name="T45" fmla="*/ 10 h 142"/>
                  <a:gd name="T46" fmla="*/ 27 w 137"/>
                  <a:gd name="T47" fmla="*/ 44 h 142"/>
                  <a:gd name="T48" fmla="*/ 79 w 137"/>
                  <a:gd name="T49" fmla="*/ 72 h 142"/>
                  <a:gd name="T50" fmla="*/ 137 w 137"/>
                  <a:gd name="T51" fmla="*/ 72 h 142"/>
                  <a:gd name="T52" fmla="*/ 137 w 137"/>
                  <a:gd name="T53" fmla="*/ 142 h 142"/>
                  <a:gd name="T54" fmla="*/ 125 w 137"/>
                  <a:gd name="T55" fmla="*/ 142 h 142"/>
                  <a:gd name="T56" fmla="*/ 125 w 137"/>
                  <a:gd name="T57" fmla="*/ 132 h 142"/>
                  <a:gd name="T58" fmla="*/ 91 w 137"/>
                  <a:gd name="T59" fmla="*/ 132 h 142"/>
                  <a:gd name="T60" fmla="*/ 91 w 137"/>
                  <a:gd name="T61" fmla="*/ 142 h 142"/>
                  <a:gd name="T62" fmla="*/ 79 w 137"/>
                  <a:gd name="T63" fmla="*/ 142 h 142"/>
                  <a:gd name="T64" fmla="*/ 79 w 137"/>
                  <a:gd name="T65" fmla="*/ 72 h 142"/>
                  <a:gd name="T66" fmla="*/ 91 w 137"/>
                  <a:gd name="T67" fmla="*/ 123 h 142"/>
                  <a:gd name="T68" fmla="*/ 125 w 137"/>
                  <a:gd name="T69" fmla="*/ 123 h 142"/>
                  <a:gd name="T70" fmla="*/ 125 w 137"/>
                  <a:gd name="T71" fmla="*/ 83 h 142"/>
                  <a:gd name="T72" fmla="*/ 91 w 137"/>
                  <a:gd name="T73" fmla="*/ 83 h 142"/>
                  <a:gd name="T74" fmla="*/ 91 w 137"/>
                  <a:gd name="T75"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42">
                    <a:moveTo>
                      <a:pt x="0" y="72"/>
                    </a:moveTo>
                    <a:lnTo>
                      <a:pt x="58" y="72"/>
                    </a:lnTo>
                    <a:lnTo>
                      <a:pt x="58" y="142"/>
                    </a:lnTo>
                    <a:lnTo>
                      <a:pt x="46" y="142"/>
                    </a:lnTo>
                    <a:lnTo>
                      <a:pt x="46" y="132"/>
                    </a:lnTo>
                    <a:lnTo>
                      <a:pt x="12" y="132"/>
                    </a:lnTo>
                    <a:lnTo>
                      <a:pt x="12" y="142"/>
                    </a:lnTo>
                    <a:lnTo>
                      <a:pt x="0" y="142"/>
                    </a:lnTo>
                    <a:lnTo>
                      <a:pt x="0" y="72"/>
                    </a:lnTo>
                    <a:close/>
                    <a:moveTo>
                      <a:pt x="12" y="121"/>
                    </a:moveTo>
                    <a:lnTo>
                      <a:pt x="46" y="121"/>
                    </a:lnTo>
                    <a:lnTo>
                      <a:pt x="46" y="83"/>
                    </a:lnTo>
                    <a:lnTo>
                      <a:pt x="12" y="83"/>
                    </a:lnTo>
                    <a:lnTo>
                      <a:pt x="12" y="121"/>
                    </a:lnTo>
                    <a:close/>
                    <a:moveTo>
                      <a:pt x="15" y="0"/>
                    </a:moveTo>
                    <a:lnTo>
                      <a:pt x="122" y="0"/>
                    </a:lnTo>
                    <a:lnTo>
                      <a:pt x="122" y="56"/>
                    </a:lnTo>
                    <a:lnTo>
                      <a:pt x="15" y="56"/>
                    </a:lnTo>
                    <a:lnTo>
                      <a:pt x="15" y="0"/>
                    </a:lnTo>
                    <a:close/>
                    <a:moveTo>
                      <a:pt x="27" y="44"/>
                    </a:moveTo>
                    <a:lnTo>
                      <a:pt x="110" y="44"/>
                    </a:lnTo>
                    <a:lnTo>
                      <a:pt x="110" y="10"/>
                    </a:lnTo>
                    <a:lnTo>
                      <a:pt x="27" y="10"/>
                    </a:lnTo>
                    <a:lnTo>
                      <a:pt x="27" y="44"/>
                    </a:lnTo>
                    <a:close/>
                    <a:moveTo>
                      <a:pt x="79" y="72"/>
                    </a:moveTo>
                    <a:lnTo>
                      <a:pt x="137" y="72"/>
                    </a:lnTo>
                    <a:lnTo>
                      <a:pt x="137" y="142"/>
                    </a:lnTo>
                    <a:lnTo>
                      <a:pt x="125" y="142"/>
                    </a:lnTo>
                    <a:lnTo>
                      <a:pt x="125" y="132"/>
                    </a:lnTo>
                    <a:lnTo>
                      <a:pt x="91" y="132"/>
                    </a:lnTo>
                    <a:lnTo>
                      <a:pt x="91" y="142"/>
                    </a:lnTo>
                    <a:lnTo>
                      <a:pt x="79" y="142"/>
                    </a:lnTo>
                    <a:lnTo>
                      <a:pt x="79" y="72"/>
                    </a:lnTo>
                    <a:close/>
                    <a:moveTo>
                      <a:pt x="91" y="123"/>
                    </a:moveTo>
                    <a:lnTo>
                      <a:pt x="125" y="123"/>
                    </a:lnTo>
                    <a:lnTo>
                      <a:pt x="125" y="83"/>
                    </a:lnTo>
                    <a:lnTo>
                      <a:pt x="91" y="83"/>
                    </a:lnTo>
                    <a:lnTo>
                      <a:pt x="91" y="123"/>
                    </a:lnTo>
                    <a:close/>
                  </a:path>
                </a:pathLst>
              </a:custGeom>
              <a:grpFill/>
              <a:ln>
                <a:noFill/>
              </a:ln>
            </p:spPr>
            <p:txBody>
              <a:bodyPr vert="horz" wrap="square" lIns="91440" tIns="45720" rIns="91440" bIns="45720" numCol="1" anchor="t" anchorCtr="0" compatLnSpc="1"/>
              <a:lstStyle/>
              <a:p>
                <a:endParaRPr lang="zh-CN" altLang="en-US" dirty="0">
                  <a:solidFill>
                    <a:schemeClr val="tx1">
                      <a:lumMod val="75000"/>
                      <a:lumOff val="25000"/>
                    </a:schemeClr>
                  </a:solidFill>
                  <a:cs typeface="+mn-ea"/>
                  <a:sym typeface="+mn-lt"/>
                </a:endParaRPr>
              </a:p>
            </p:txBody>
          </p:sp>
          <p:sp>
            <p:nvSpPr>
              <p:cNvPr id="40" name="Freeform 13"/>
              <p:cNvSpPr>
                <a:spLocks noEditPoints="1"/>
              </p:cNvSpPr>
              <p:nvPr/>
            </p:nvSpPr>
            <p:spPr bwMode="auto">
              <a:xfrm>
                <a:off x="6739936" y="2294219"/>
                <a:ext cx="256442" cy="249825"/>
              </a:xfrm>
              <a:custGeom>
                <a:avLst/>
                <a:gdLst>
                  <a:gd name="T0" fmla="*/ 28 w 90"/>
                  <a:gd name="T1" fmla="*/ 1 h 89"/>
                  <a:gd name="T2" fmla="*/ 35 w 90"/>
                  <a:gd name="T3" fmla="*/ 30 h 89"/>
                  <a:gd name="T4" fmla="*/ 13 w 90"/>
                  <a:gd name="T5" fmla="*/ 36 h 89"/>
                  <a:gd name="T6" fmla="*/ 30 w 90"/>
                  <a:gd name="T7" fmla="*/ 49 h 89"/>
                  <a:gd name="T8" fmla="*/ 24 w 90"/>
                  <a:gd name="T9" fmla="*/ 88 h 89"/>
                  <a:gd name="T10" fmla="*/ 13 w 90"/>
                  <a:gd name="T11" fmla="*/ 55 h 89"/>
                  <a:gd name="T12" fmla="*/ 0 w 90"/>
                  <a:gd name="T13" fmla="*/ 84 h 89"/>
                  <a:gd name="T14" fmla="*/ 6 w 90"/>
                  <a:gd name="T15" fmla="*/ 4 h 89"/>
                  <a:gd name="T16" fmla="*/ 13 w 90"/>
                  <a:gd name="T17" fmla="*/ 30 h 89"/>
                  <a:gd name="T18" fmla="*/ 22 w 90"/>
                  <a:gd name="T19" fmla="*/ 1 h 89"/>
                  <a:gd name="T20" fmla="*/ 43 w 90"/>
                  <a:gd name="T21" fmla="*/ 66 h 89"/>
                  <a:gd name="T22" fmla="*/ 52 w 90"/>
                  <a:gd name="T23" fmla="*/ 52 h 89"/>
                  <a:gd name="T24" fmla="*/ 39 w 90"/>
                  <a:gd name="T25" fmla="*/ 10 h 89"/>
                  <a:gd name="T26" fmla="*/ 57 w 90"/>
                  <a:gd name="T27" fmla="*/ 0 h 89"/>
                  <a:gd name="T28" fmla="*/ 63 w 90"/>
                  <a:gd name="T29" fmla="*/ 4 h 89"/>
                  <a:gd name="T30" fmla="*/ 84 w 90"/>
                  <a:gd name="T31" fmla="*/ 10 h 89"/>
                  <a:gd name="T32" fmla="*/ 60 w 90"/>
                  <a:gd name="T33" fmla="*/ 52 h 89"/>
                  <a:gd name="T34" fmla="*/ 63 w 90"/>
                  <a:gd name="T35" fmla="*/ 66 h 89"/>
                  <a:gd name="T36" fmla="*/ 70 w 90"/>
                  <a:gd name="T37" fmla="*/ 55 h 89"/>
                  <a:gd name="T38" fmla="*/ 90 w 90"/>
                  <a:gd name="T39" fmla="*/ 66 h 89"/>
                  <a:gd name="T40" fmla="*/ 70 w 90"/>
                  <a:gd name="T41" fmla="*/ 72 h 89"/>
                  <a:gd name="T42" fmla="*/ 63 w 90"/>
                  <a:gd name="T43" fmla="*/ 89 h 89"/>
                  <a:gd name="T44" fmla="*/ 33 w 90"/>
                  <a:gd name="T45" fmla="*/ 72 h 89"/>
                  <a:gd name="T46" fmla="*/ 45 w 90"/>
                  <a:gd name="T47" fmla="*/ 28 h 89"/>
                  <a:gd name="T48" fmla="*/ 58 w 90"/>
                  <a:gd name="T49" fmla="*/ 15 h 89"/>
                  <a:gd name="T50" fmla="*/ 45 w 90"/>
                  <a:gd name="T51" fmla="*/ 28 h 89"/>
                  <a:gd name="T52" fmla="*/ 58 w 90"/>
                  <a:gd name="T53" fmla="*/ 34 h 89"/>
                  <a:gd name="T54" fmla="*/ 45 w 90"/>
                  <a:gd name="T55" fmla="*/ 46 h 89"/>
                  <a:gd name="T56" fmla="*/ 64 w 90"/>
                  <a:gd name="T57" fmla="*/ 34 h 89"/>
                  <a:gd name="T58" fmla="*/ 78 w 90"/>
                  <a:gd name="T59" fmla="*/ 46 h 89"/>
                  <a:gd name="T60" fmla="*/ 64 w 90"/>
                  <a:gd name="T61" fmla="*/ 34 h 89"/>
                  <a:gd name="T62" fmla="*/ 64 w 90"/>
                  <a:gd name="T63" fmla="*/ 15 h 89"/>
                  <a:gd name="T64" fmla="*/ 78 w 90"/>
                  <a:gd name="T65"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89">
                    <a:moveTo>
                      <a:pt x="22" y="1"/>
                    </a:moveTo>
                    <a:cubicBezTo>
                      <a:pt x="28" y="1"/>
                      <a:pt x="28" y="1"/>
                      <a:pt x="28" y="1"/>
                    </a:cubicBezTo>
                    <a:cubicBezTo>
                      <a:pt x="28" y="30"/>
                      <a:pt x="28" y="30"/>
                      <a:pt x="28" y="30"/>
                    </a:cubicBezTo>
                    <a:cubicBezTo>
                      <a:pt x="35" y="30"/>
                      <a:pt x="35" y="30"/>
                      <a:pt x="35" y="30"/>
                    </a:cubicBezTo>
                    <a:cubicBezTo>
                      <a:pt x="35" y="36"/>
                      <a:pt x="35" y="36"/>
                      <a:pt x="35" y="36"/>
                    </a:cubicBezTo>
                    <a:cubicBezTo>
                      <a:pt x="13" y="36"/>
                      <a:pt x="13" y="36"/>
                      <a:pt x="13" y="36"/>
                    </a:cubicBezTo>
                    <a:cubicBezTo>
                      <a:pt x="13" y="49"/>
                      <a:pt x="13" y="49"/>
                      <a:pt x="13" y="49"/>
                    </a:cubicBezTo>
                    <a:cubicBezTo>
                      <a:pt x="30" y="49"/>
                      <a:pt x="30" y="49"/>
                      <a:pt x="30" y="49"/>
                    </a:cubicBezTo>
                    <a:cubicBezTo>
                      <a:pt x="30" y="88"/>
                      <a:pt x="30" y="88"/>
                      <a:pt x="30" y="88"/>
                    </a:cubicBezTo>
                    <a:cubicBezTo>
                      <a:pt x="24" y="88"/>
                      <a:pt x="24" y="88"/>
                      <a:pt x="24" y="88"/>
                    </a:cubicBezTo>
                    <a:cubicBezTo>
                      <a:pt x="24" y="55"/>
                      <a:pt x="24" y="55"/>
                      <a:pt x="24" y="55"/>
                    </a:cubicBezTo>
                    <a:cubicBezTo>
                      <a:pt x="13" y="55"/>
                      <a:pt x="13" y="55"/>
                      <a:pt x="13" y="55"/>
                    </a:cubicBezTo>
                    <a:cubicBezTo>
                      <a:pt x="13" y="70"/>
                      <a:pt x="10" y="82"/>
                      <a:pt x="6" y="89"/>
                    </a:cubicBezTo>
                    <a:cubicBezTo>
                      <a:pt x="4" y="88"/>
                      <a:pt x="2" y="86"/>
                      <a:pt x="0" y="84"/>
                    </a:cubicBezTo>
                    <a:cubicBezTo>
                      <a:pt x="4" y="78"/>
                      <a:pt x="7" y="65"/>
                      <a:pt x="6" y="47"/>
                    </a:cubicBezTo>
                    <a:cubicBezTo>
                      <a:pt x="6" y="4"/>
                      <a:pt x="6" y="4"/>
                      <a:pt x="6" y="4"/>
                    </a:cubicBezTo>
                    <a:cubicBezTo>
                      <a:pt x="13" y="4"/>
                      <a:pt x="13" y="4"/>
                      <a:pt x="13" y="4"/>
                    </a:cubicBezTo>
                    <a:cubicBezTo>
                      <a:pt x="13" y="30"/>
                      <a:pt x="13" y="30"/>
                      <a:pt x="13" y="30"/>
                    </a:cubicBezTo>
                    <a:cubicBezTo>
                      <a:pt x="22" y="30"/>
                      <a:pt x="22" y="30"/>
                      <a:pt x="22" y="30"/>
                    </a:cubicBezTo>
                    <a:lnTo>
                      <a:pt x="22" y="1"/>
                    </a:lnTo>
                    <a:close/>
                    <a:moveTo>
                      <a:pt x="33" y="66"/>
                    </a:moveTo>
                    <a:cubicBezTo>
                      <a:pt x="43" y="66"/>
                      <a:pt x="43" y="66"/>
                      <a:pt x="43" y="66"/>
                    </a:cubicBezTo>
                    <a:cubicBezTo>
                      <a:pt x="42" y="64"/>
                      <a:pt x="40" y="63"/>
                      <a:pt x="39" y="62"/>
                    </a:cubicBezTo>
                    <a:cubicBezTo>
                      <a:pt x="45" y="59"/>
                      <a:pt x="49" y="56"/>
                      <a:pt x="52" y="52"/>
                    </a:cubicBezTo>
                    <a:cubicBezTo>
                      <a:pt x="39" y="52"/>
                      <a:pt x="39" y="52"/>
                      <a:pt x="39" y="52"/>
                    </a:cubicBezTo>
                    <a:cubicBezTo>
                      <a:pt x="39" y="10"/>
                      <a:pt x="39" y="10"/>
                      <a:pt x="39" y="10"/>
                    </a:cubicBezTo>
                    <a:cubicBezTo>
                      <a:pt x="54" y="10"/>
                      <a:pt x="54" y="10"/>
                      <a:pt x="54" y="10"/>
                    </a:cubicBezTo>
                    <a:cubicBezTo>
                      <a:pt x="55" y="7"/>
                      <a:pt x="56" y="4"/>
                      <a:pt x="57" y="0"/>
                    </a:cubicBezTo>
                    <a:cubicBezTo>
                      <a:pt x="64" y="1"/>
                      <a:pt x="64" y="1"/>
                      <a:pt x="64" y="1"/>
                    </a:cubicBezTo>
                    <a:cubicBezTo>
                      <a:pt x="64" y="1"/>
                      <a:pt x="64" y="2"/>
                      <a:pt x="63" y="4"/>
                    </a:cubicBezTo>
                    <a:cubicBezTo>
                      <a:pt x="62" y="6"/>
                      <a:pt x="62" y="8"/>
                      <a:pt x="61" y="10"/>
                    </a:cubicBezTo>
                    <a:cubicBezTo>
                      <a:pt x="84" y="10"/>
                      <a:pt x="84" y="10"/>
                      <a:pt x="84" y="10"/>
                    </a:cubicBezTo>
                    <a:cubicBezTo>
                      <a:pt x="84" y="52"/>
                      <a:pt x="84" y="52"/>
                      <a:pt x="84" y="52"/>
                    </a:cubicBezTo>
                    <a:cubicBezTo>
                      <a:pt x="60" y="52"/>
                      <a:pt x="60" y="52"/>
                      <a:pt x="60" y="52"/>
                    </a:cubicBezTo>
                    <a:cubicBezTo>
                      <a:pt x="57" y="57"/>
                      <a:pt x="52" y="62"/>
                      <a:pt x="46" y="66"/>
                    </a:cubicBezTo>
                    <a:cubicBezTo>
                      <a:pt x="63" y="66"/>
                      <a:pt x="63" y="66"/>
                      <a:pt x="63" y="66"/>
                    </a:cubicBezTo>
                    <a:cubicBezTo>
                      <a:pt x="63" y="55"/>
                      <a:pt x="63" y="55"/>
                      <a:pt x="63" y="55"/>
                    </a:cubicBezTo>
                    <a:cubicBezTo>
                      <a:pt x="70" y="55"/>
                      <a:pt x="70" y="55"/>
                      <a:pt x="70" y="55"/>
                    </a:cubicBezTo>
                    <a:cubicBezTo>
                      <a:pt x="70" y="66"/>
                      <a:pt x="70" y="66"/>
                      <a:pt x="70" y="66"/>
                    </a:cubicBezTo>
                    <a:cubicBezTo>
                      <a:pt x="90" y="66"/>
                      <a:pt x="90" y="66"/>
                      <a:pt x="90" y="66"/>
                    </a:cubicBezTo>
                    <a:cubicBezTo>
                      <a:pt x="90" y="72"/>
                      <a:pt x="90" y="72"/>
                      <a:pt x="90" y="72"/>
                    </a:cubicBezTo>
                    <a:cubicBezTo>
                      <a:pt x="70" y="72"/>
                      <a:pt x="70" y="72"/>
                      <a:pt x="70" y="72"/>
                    </a:cubicBezTo>
                    <a:cubicBezTo>
                      <a:pt x="70" y="89"/>
                      <a:pt x="70" y="89"/>
                      <a:pt x="70" y="89"/>
                    </a:cubicBezTo>
                    <a:cubicBezTo>
                      <a:pt x="63" y="89"/>
                      <a:pt x="63" y="89"/>
                      <a:pt x="63" y="89"/>
                    </a:cubicBezTo>
                    <a:cubicBezTo>
                      <a:pt x="63" y="72"/>
                      <a:pt x="63" y="72"/>
                      <a:pt x="63" y="72"/>
                    </a:cubicBezTo>
                    <a:cubicBezTo>
                      <a:pt x="33" y="72"/>
                      <a:pt x="33" y="72"/>
                      <a:pt x="33" y="72"/>
                    </a:cubicBezTo>
                    <a:lnTo>
                      <a:pt x="33" y="66"/>
                    </a:lnTo>
                    <a:close/>
                    <a:moveTo>
                      <a:pt x="45" y="28"/>
                    </a:moveTo>
                    <a:cubicBezTo>
                      <a:pt x="58" y="28"/>
                      <a:pt x="58" y="28"/>
                      <a:pt x="58" y="28"/>
                    </a:cubicBezTo>
                    <a:cubicBezTo>
                      <a:pt x="58" y="15"/>
                      <a:pt x="58" y="15"/>
                      <a:pt x="58" y="15"/>
                    </a:cubicBezTo>
                    <a:cubicBezTo>
                      <a:pt x="45" y="15"/>
                      <a:pt x="45" y="15"/>
                      <a:pt x="45" y="15"/>
                    </a:cubicBezTo>
                    <a:lnTo>
                      <a:pt x="45" y="28"/>
                    </a:lnTo>
                    <a:close/>
                    <a:moveTo>
                      <a:pt x="55" y="46"/>
                    </a:moveTo>
                    <a:cubicBezTo>
                      <a:pt x="57" y="43"/>
                      <a:pt x="58" y="39"/>
                      <a:pt x="58" y="34"/>
                    </a:cubicBezTo>
                    <a:cubicBezTo>
                      <a:pt x="45" y="34"/>
                      <a:pt x="45" y="34"/>
                      <a:pt x="45" y="34"/>
                    </a:cubicBezTo>
                    <a:cubicBezTo>
                      <a:pt x="45" y="46"/>
                      <a:pt x="45" y="46"/>
                      <a:pt x="45" y="46"/>
                    </a:cubicBezTo>
                    <a:lnTo>
                      <a:pt x="55" y="46"/>
                    </a:lnTo>
                    <a:close/>
                    <a:moveTo>
                      <a:pt x="64" y="34"/>
                    </a:moveTo>
                    <a:cubicBezTo>
                      <a:pt x="64" y="38"/>
                      <a:pt x="63" y="43"/>
                      <a:pt x="62" y="46"/>
                    </a:cubicBezTo>
                    <a:cubicBezTo>
                      <a:pt x="78" y="46"/>
                      <a:pt x="78" y="46"/>
                      <a:pt x="78" y="46"/>
                    </a:cubicBezTo>
                    <a:cubicBezTo>
                      <a:pt x="78" y="34"/>
                      <a:pt x="78" y="34"/>
                      <a:pt x="78" y="34"/>
                    </a:cubicBezTo>
                    <a:lnTo>
                      <a:pt x="64" y="34"/>
                    </a:lnTo>
                    <a:close/>
                    <a:moveTo>
                      <a:pt x="78" y="15"/>
                    </a:moveTo>
                    <a:cubicBezTo>
                      <a:pt x="64" y="15"/>
                      <a:pt x="64" y="15"/>
                      <a:pt x="64" y="15"/>
                    </a:cubicBezTo>
                    <a:cubicBezTo>
                      <a:pt x="64" y="28"/>
                      <a:pt x="64" y="28"/>
                      <a:pt x="64" y="28"/>
                    </a:cubicBezTo>
                    <a:cubicBezTo>
                      <a:pt x="78" y="28"/>
                      <a:pt x="78" y="28"/>
                      <a:pt x="78" y="28"/>
                    </a:cubicBezTo>
                    <a:lnTo>
                      <a:pt x="78" y="15"/>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41" name="Freeform 14"/>
              <p:cNvSpPr>
                <a:spLocks noEditPoints="1"/>
              </p:cNvSpPr>
              <p:nvPr/>
            </p:nvSpPr>
            <p:spPr bwMode="auto">
              <a:xfrm>
                <a:off x="7011268" y="2294219"/>
                <a:ext cx="258096" cy="251479"/>
              </a:xfrm>
              <a:custGeom>
                <a:avLst/>
                <a:gdLst>
                  <a:gd name="T0" fmla="*/ 44 w 91"/>
                  <a:gd name="T1" fmla="*/ 1 h 90"/>
                  <a:gd name="T2" fmla="*/ 52 w 91"/>
                  <a:gd name="T3" fmla="*/ 0 h 90"/>
                  <a:gd name="T4" fmla="*/ 55 w 91"/>
                  <a:gd name="T5" fmla="*/ 11 h 90"/>
                  <a:gd name="T6" fmla="*/ 91 w 91"/>
                  <a:gd name="T7" fmla="*/ 11 h 90"/>
                  <a:gd name="T8" fmla="*/ 91 w 91"/>
                  <a:gd name="T9" fmla="*/ 18 h 90"/>
                  <a:gd name="T10" fmla="*/ 17 w 91"/>
                  <a:gd name="T11" fmla="*/ 18 h 90"/>
                  <a:gd name="T12" fmla="*/ 17 w 91"/>
                  <a:gd name="T13" fmla="*/ 38 h 90"/>
                  <a:gd name="T14" fmla="*/ 5 w 91"/>
                  <a:gd name="T15" fmla="*/ 90 h 90"/>
                  <a:gd name="T16" fmla="*/ 0 w 91"/>
                  <a:gd name="T17" fmla="*/ 85 h 90"/>
                  <a:gd name="T18" fmla="*/ 10 w 91"/>
                  <a:gd name="T19" fmla="*/ 39 h 90"/>
                  <a:gd name="T20" fmla="*/ 10 w 91"/>
                  <a:gd name="T21" fmla="*/ 11 h 90"/>
                  <a:gd name="T22" fmla="*/ 47 w 91"/>
                  <a:gd name="T23" fmla="*/ 11 h 90"/>
                  <a:gd name="T24" fmla="*/ 44 w 91"/>
                  <a:gd name="T25" fmla="*/ 1 h 90"/>
                  <a:gd name="T26" fmla="*/ 46 w 91"/>
                  <a:gd name="T27" fmla="*/ 21 h 90"/>
                  <a:gd name="T28" fmla="*/ 53 w 91"/>
                  <a:gd name="T29" fmla="*/ 21 h 90"/>
                  <a:gd name="T30" fmla="*/ 53 w 91"/>
                  <a:gd name="T31" fmla="*/ 32 h 90"/>
                  <a:gd name="T32" fmla="*/ 88 w 91"/>
                  <a:gd name="T33" fmla="*/ 32 h 90"/>
                  <a:gd name="T34" fmla="*/ 88 w 91"/>
                  <a:gd name="T35" fmla="*/ 38 h 90"/>
                  <a:gd name="T36" fmla="*/ 53 w 91"/>
                  <a:gd name="T37" fmla="*/ 38 h 90"/>
                  <a:gd name="T38" fmla="*/ 53 w 91"/>
                  <a:gd name="T39" fmla="*/ 51 h 90"/>
                  <a:gd name="T40" fmla="*/ 81 w 91"/>
                  <a:gd name="T41" fmla="*/ 51 h 90"/>
                  <a:gd name="T42" fmla="*/ 81 w 91"/>
                  <a:gd name="T43" fmla="*/ 89 h 90"/>
                  <a:gd name="T44" fmla="*/ 74 w 91"/>
                  <a:gd name="T45" fmla="*/ 89 h 90"/>
                  <a:gd name="T46" fmla="*/ 74 w 91"/>
                  <a:gd name="T47" fmla="*/ 83 h 90"/>
                  <a:gd name="T48" fmla="*/ 33 w 91"/>
                  <a:gd name="T49" fmla="*/ 83 h 90"/>
                  <a:gd name="T50" fmla="*/ 33 w 91"/>
                  <a:gd name="T51" fmla="*/ 89 h 90"/>
                  <a:gd name="T52" fmla="*/ 26 w 91"/>
                  <a:gd name="T53" fmla="*/ 89 h 90"/>
                  <a:gd name="T54" fmla="*/ 26 w 91"/>
                  <a:gd name="T55" fmla="*/ 51 h 90"/>
                  <a:gd name="T56" fmla="*/ 46 w 91"/>
                  <a:gd name="T57" fmla="*/ 51 h 90"/>
                  <a:gd name="T58" fmla="*/ 46 w 91"/>
                  <a:gd name="T59" fmla="*/ 21 h 90"/>
                  <a:gd name="T60" fmla="*/ 33 w 91"/>
                  <a:gd name="T61" fmla="*/ 77 h 90"/>
                  <a:gd name="T62" fmla="*/ 74 w 91"/>
                  <a:gd name="T63" fmla="*/ 77 h 90"/>
                  <a:gd name="T64" fmla="*/ 74 w 91"/>
                  <a:gd name="T65" fmla="*/ 57 h 90"/>
                  <a:gd name="T66" fmla="*/ 33 w 91"/>
                  <a:gd name="T67" fmla="*/ 57 h 90"/>
                  <a:gd name="T68" fmla="*/ 33 w 91"/>
                  <a:gd name="T69"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44" y="1"/>
                    </a:moveTo>
                    <a:cubicBezTo>
                      <a:pt x="52" y="0"/>
                      <a:pt x="52" y="0"/>
                      <a:pt x="52" y="0"/>
                    </a:cubicBezTo>
                    <a:cubicBezTo>
                      <a:pt x="53" y="3"/>
                      <a:pt x="54" y="7"/>
                      <a:pt x="55" y="11"/>
                    </a:cubicBezTo>
                    <a:cubicBezTo>
                      <a:pt x="91" y="11"/>
                      <a:pt x="91" y="11"/>
                      <a:pt x="91" y="11"/>
                    </a:cubicBezTo>
                    <a:cubicBezTo>
                      <a:pt x="91" y="18"/>
                      <a:pt x="91" y="18"/>
                      <a:pt x="91" y="18"/>
                    </a:cubicBezTo>
                    <a:cubicBezTo>
                      <a:pt x="17" y="18"/>
                      <a:pt x="17" y="18"/>
                      <a:pt x="17" y="18"/>
                    </a:cubicBezTo>
                    <a:cubicBezTo>
                      <a:pt x="17" y="38"/>
                      <a:pt x="17" y="38"/>
                      <a:pt x="17" y="38"/>
                    </a:cubicBezTo>
                    <a:cubicBezTo>
                      <a:pt x="17" y="62"/>
                      <a:pt x="13" y="80"/>
                      <a:pt x="5" y="90"/>
                    </a:cubicBezTo>
                    <a:cubicBezTo>
                      <a:pt x="2" y="87"/>
                      <a:pt x="1" y="86"/>
                      <a:pt x="0" y="85"/>
                    </a:cubicBezTo>
                    <a:cubicBezTo>
                      <a:pt x="7" y="77"/>
                      <a:pt x="10" y="61"/>
                      <a:pt x="10" y="39"/>
                    </a:cubicBezTo>
                    <a:cubicBezTo>
                      <a:pt x="10" y="11"/>
                      <a:pt x="10" y="11"/>
                      <a:pt x="10" y="11"/>
                    </a:cubicBezTo>
                    <a:cubicBezTo>
                      <a:pt x="47" y="11"/>
                      <a:pt x="47" y="11"/>
                      <a:pt x="47" y="11"/>
                    </a:cubicBezTo>
                    <a:cubicBezTo>
                      <a:pt x="47" y="8"/>
                      <a:pt x="46" y="5"/>
                      <a:pt x="44" y="1"/>
                    </a:cubicBezTo>
                    <a:moveTo>
                      <a:pt x="46" y="21"/>
                    </a:moveTo>
                    <a:cubicBezTo>
                      <a:pt x="53" y="21"/>
                      <a:pt x="53" y="21"/>
                      <a:pt x="53" y="21"/>
                    </a:cubicBezTo>
                    <a:cubicBezTo>
                      <a:pt x="53" y="32"/>
                      <a:pt x="53" y="32"/>
                      <a:pt x="53" y="32"/>
                    </a:cubicBezTo>
                    <a:cubicBezTo>
                      <a:pt x="88" y="32"/>
                      <a:pt x="88" y="32"/>
                      <a:pt x="88" y="32"/>
                    </a:cubicBezTo>
                    <a:cubicBezTo>
                      <a:pt x="88" y="38"/>
                      <a:pt x="88" y="38"/>
                      <a:pt x="88" y="38"/>
                    </a:cubicBezTo>
                    <a:cubicBezTo>
                      <a:pt x="53" y="38"/>
                      <a:pt x="53" y="38"/>
                      <a:pt x="53" y="38"/>
                    </a:cubicBezTo>
                    <a:cubicBezTo>
                      <a:pt x="53" y="51"/>
                      <a:pt x="53" y="51"/>
                      <a:pt x="53" y="51"/>
                    </a:cubicBezTo>
                    <a:cubicBezTo>
                      <a:pt x="81" y="51"/>
                      <a:pt x="81" y="51"/>
                      <a:pt x="81" y="51"/>
                    </a:cubicBezTo>
                    <a:cubicBezTo>
                      <a:pt x="81" y="89"/>
                      <a:pt x="81" y="89"/>
                      <a:pt x="81" y="89"/>
                    </a:cubicBezTo>
                    <a:cubicBezTo>
                      <a:pt x="74" y="89"/>
                      <a:pt x="74" y="89"/>
                      <a:pt x="74" y="89"/>
                    </a:cubicBezTo>
                    <a:cubicBezTo>
                      <a:pt x="74" y="83"/>
                      <a:pt x="74" y="83"/>
                      <a:pt x="74" y="83"/>
                    </a:cubicBezTo>
                    <a:cubicBezTo>
                      <a:pt x="33" y="83"/>
                      <a:pt x="33" y="83"/>
                      <a:pt x="33" y="83"/>
                    </a:cubicBezTo>
                    <a:cubicBezTo>
                      <a:pt x="33" y="89"/>
                      <a:pt x="33" y="89"/>
                      <a:pt x="33" y="89"/>
                    </a:cubicBezTo>
                    <a:cubicBezTo>
                      <a:pt x="26" y="89"/>
                      <a:pt x="26" y="89"/>
                      <a:pt x="26" y="89"/>
                    </a:cubicBezTo>
                    <a:cubicBezTo>
                      <a:pt x="26" y="51"/>
                      <a:pt x="26" y="51"/>
                      <a:pt x="26" y="51"/>
                    </a:cubicBezTo>
                    <a:cubicBezTo>
                      <a:pt x="46" y="51"/>
                      <a:pt x="46" y="51"/>
                      <a:pt x="46" y="51"/>
                    </a:cubicBezTo>
                    <a:lnTo>
                      <a:pt x="46" y="21"/>
                    </a:lnTo>
                    <a:close/>
                    <a:moveTo>
                      <a:pt x="33" y="77"/>
                    </a:moveTo>
                    <a:cubicBezTo>
                      <a:pt x="74" y="77"/>
                      <a:pt x="74" y="77"/>
                      <a:pt x="74" y="77"/>
                    </a:cubicBezTo>
                    <a:cubicBezTo>
                      <a:pt x="74" y="57"/>
                      <a:pt x="74" y="57"/>
                      <a:pt x="74" y="57"/>
                    </a:cubicBezTo>
                    <a:cubicBezTo>
                      <a:pt x="33" y="57"/>
                      <a:pt x="33" y="57"/>
                      <a:pt x="33" y="57"/>
                    </a:cubicBezTo>
                    <a:lnTo>
                      <a:pt x="33" y="77"/>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sp>
        <p:nvSpPr>
          <p:cNvPr id="3" name="文本框 2">
            <a:extLst>
              <a:ext uri="{FF2B5EF4-FFF2-40B4-BE49-F238E27FC236}">
                <a16:creationId xmlns:a16="http://schemas.microsoft.com/office/drawing/2014/main" id="{E5A865AB-0890-4C27-B5AA-0BC46E1E0A08}"/>
              </a:ext>
            </a:extLst>
          </p:cNvPr>
          <p:cNvSpPr txBox="1"/>
          <p:nvPr/>
        </p:nvSpPr>
        <p:spPr>
          <a:xfrm>
            <a:off x="2626841" y="267059"/>
            <a:ext cx="6830147" cy="1107996"/>
          </a:xfrm>
          <a:prstGeom prst="rect">
            <a:avLst/>
          </a:prstGeom>
          <a:noFill/>
        </p:spPr>
        <p:txBody>
          <a:bodyPr wrap="square" rtlCol="0">
            <a:spAutoFit/>
          </a:bodyPr>
          <a:lstStyle/>
          <a:p>
            <a:pPr algn="ctr"/>
            <a:r>
              <a:rPr lang="en-US" altLang="zh-CN" sz="6600" b="1" dirty="0" err="1">
                <a:latin typeface="Times New Roman" panose="02020603050405020304" pitchFamily="18" charset="0"/>
                <a:cs typeface="Times New Roman" panose="02020603050405020304" pitchFamily="18" charset="0"/>
              </a:rPr>
              <a:t>Cemotion</a:t>
            </a:r>
            <a:endParaRPr lang="zh-CN" altLang="en-US" sz="66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3D18C9F-3F09-40C2-976E-C7DD352317F9}"/>
              </a:ext>
            </a:extLst>
          </p:cNvPr>
          <p:cNvSpPr txBox="1"/>
          <p:nvPr/>
        </p:nvSpPr>
        <p:spPr>
          <a:xfrm>
            <a:off x="417497" y="1581738"/>
            <a:ext cx="11527195" cy="3046988"/>
          </a:xfrm>
          <a:prstGeom prst="rect">
            <a:avLst/>
          </a:prstGeom>
          <a:noFill/>
        </p:spPr>
        <p:txBody>
          <a:bodyPr wrap="square" rtlCol="0">
            <a:spAutoFit/>
          </a:bodyPr>
          <a:lstStyle/>
          <a:p>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is a Chinese NLP library in Python, which can analyze Chinese emotional tendencies. </a:t>
            </a: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The </a:t>
            </a:r>
            <a:r>
              <a:rPr lang="en-US" altLang="zh-CN" sz="3200" dirty="0" err="1">
                <a:latin typeface="Times New Roman" panose="02020603050405020304" pitchFamily="18" charset="0"/>
                <a:cs typeface="Times New Roman" panose="02020603050405020304" pitchFamily="18" charset="0"/>
              </a:rPr>
              <a:t>Cemotion</a:t>
            </a:r>
            <a:r>
              <a:rPr lang="en-US" altLang="zh-CN" sz="3200" dirty="0">
                <a:latin typeface="Times New Roman" panose="02020603050405020304" pitchFamily="18" charset="0"/>
                <a:cs typeface="Times New Roman" panose="02020603050405020304" pitchFamily="18" charset="0"/>
              </a:rPr>
              <a:t> model was trained by the recurrent neural network and returned a confidence level between 0 and 1 for the Chinese text. The larger the value, the more positive the sentence. </a:t>
            </a:r>
          </a:p>
        </p:txBody>
      </p:sp>
    </p:spTree>
    <p:extLst>
      <p:ext uri="{BB962C8B-B14F-4D97-AF65-F5344CB8AC3E}">
        <p14:creationId xmlns:p14="http://schemas.microsoft.com/office/powerpoint/2010/main" val="33669444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MBE风格微立体几何清新个人汇报ppt模板"/>
</p:tagLst>
</file>

<file path=ppt/tags/tag10.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6.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8.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0.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2.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4.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6.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7.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8.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29.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0.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1.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2.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3.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4.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5.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6.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7.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8.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39.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4.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6.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8.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e188346VWy"/>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F59FB2"/>
      </a:accent1>
      <a:accent2>
        <a:srgbClr val="70B9B5"/>
      </a:accent2>
      <a:accent3>
        <a:srgbClr val="FFDF81"/>
      </a:accent3>
      <a:accent4>
        <a:srgbClr val="2A9C96"/>
      </a:accent4>
      <a:accent5>
        <a:srgbClr val="DA6FA8"/>
      </a:accent5>
      <a:accent6>
        <a:srgbClr val="F6799B"/>
      </a:accent6>
      <a:hlink>
        <a:srgbClr val="0563C1"/>
      </a:hlink>
      <a:folHlink>
        <a:srgbClr val="954D72"/>
      </a:folHlink>
    </a:clrScheme>
    <a:fontScheme name="u42cx44c">
      <a:majorFont>
        <a:latin typeface="Agency FB"/>
        <a:ea typeface="Microsoft YaHei"/>
        <a:cs typeface=""/>
      </a:majorFont>
      <a:minorFont>
        <a:latin typeface="Agency FB"/>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F59FB2"/>
    </a:accent1>
    <a:accent2>
      <a:srgbClr val="70B9B5"/>
    </a:accent2>
    <a:accent3>
      <a:srgbClr val="FFDF81"/>
    </a:accent3>
    <a:accent4>
      <a:srgbClr val="2A9C96"/>
    </a:accent4>
    <a:accent5>
      <a:srgbClr val="DA6FA8"/>
    </a:accent5>
    <a:accent6>
      <a:srgbClr val="F6799B"/>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F59FB2"/>
    </a:accent1>
    <a:accent2>
      <a:srgbClr val="70B9B5"/>
    </a:accent2>
    <a:accent3>
      <a:srgbClr val="FFDF81"/>
    </a:accent3>
    <a:accent4>
      <a:srgbClr val="2A9C96"/>
    </a:accent4>
    <a:accent5>
      <a:srgbClr val="DA6FA8"/>
    </a:accent5>
    <a:accent6>
      <a:srgbClr val="F6799B"/>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F59FB2"/>
    </a:accent1>
    <a:accent2>
      <a:srgbClr val="70B9B5"/>
    </a:accent2>
    <a:accent3>
      <a:srgbClr val="FFDF81"/>
    </a:accent3>
    <a:accent4>
      <a:srgbClr val="2A9C96"/>
    </a:accent4>
    <a:accent5>
      <a:srgbClr val="DA6FA8"/>
    </a:accent5>
    <a:accent6>
      <a:srgbClr val="F6799B"/>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F59FB2"/>
    </a:accent1>
    <a:accent2>
      <a:srgbClr val="70B9B5"/>
    </a:accent2>
    <a:accent3>
      <a:srgbClr val="FFDF81"/>
    </a:accent3>
    <a:accent4>
      <a:srgbClr val="2A9C96"/>
    </a:accent4>
    <a:accent5>
      <a:srgbClr val="DA6FA8"/>
    </a:accent5>
    <a:accent6>
      <a:srgbClr val="F6799B"/>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1335</TotalTime>
  <Words>1425</Words>
  <Application>Microsoft Office PowerPoint</Application>
  <PresentationFormat>宽屏</PresentationFormat>
  <Paragraphs>233</Paragraphs>
  <Slides>48</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LMRoman12-Bold</vt:lpstr>
      <vt:lpstr>Agency FB</vt:lpstr>
      <vt:lpstr>Arial</vt:lpstr>
      <vt:lpstr>Calibri</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MBE风格微立体几何清新个人汇报ppt模板</dc:title>
  <dc:creator>Administrator</dc:creator>
  <cp:lastModifiedBy>Jiang Runzhi</cp:lastModifiedBy>
  <cp:revision>76</cp:revision>
  <dcterms:created xsi:type="dcterms:W3CDTF">2018-06-06T03:51:00Z</dcterms:created>
  <dcterms:modified xsi:type="dcterms:W3CDTF">2022-05-01T17:35:41Z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